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4" r:id="rId11"/>
    <p:sldId id="265" r:id="rId12"/>
    <p:sldId id="269" r:id="rId13"/>
    <p:sldId id="270" r:id="rId14"/>
    <p:sldId id="27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3" autoAdjust="0"/>
    <p:restoredTop sz="94660"/>
  </p:normalViewPr>
  <p:slideViewPr>
    <p:cSldViewPr showGuides="1">
      <p:cViewPr varScale="1">
        <p:scale>
          <a:sx n="75" d="100"/>
          <a:sy n="75" d="100"/>
        </p:scale>
        <p:origin x="43" y="5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ar.Ospanov\Desktop\&#1056;&#1072;&#1073;&#1086;&#1090;&#1072;\&#1044;&#1080;&#1072;&#1075;&#1088;&#1072;&#1084;&#1084;&#1099;\&#1050;&#1086;&#1087;&#1080;&#1103;%20&#1050;&#1086;&#1087;&#1080;&#1103;%20&#1044;&#1080;&#1072;&#1075;&#1088;&#1072;&#1084;&#1084;&#1099;%20&#1076;&#1083;&#1103;%20&#1089;&#1091;&#1073;&#1089;&#1080;&#1076;%20&#1080;%20&#1075;&#1072;&#1088;&#1072;&#1085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mirlan.Amreyev\Downloads\Dload\&#1092;&#1077;&#1074;&#1088;&#1072;&#1083;&#1100;\&#1055;&#1088;&#1077;&#1079;&#1099;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ar.Ospanov\Desktop\&#1056;&#1072;&#1073;&#1086;&#1090;&#1072;\&#1044;&#1080;&#1072;&#1075;&#1088;&#1072;&#1084;&#1084;&#1099;\&#1050;&#1086;&#1087;&#1080;&#1103;%20&#1050;&#1086;&#1087;&#1080;&#1103;%20&#1044;&#1080;&#1072;&#1075;&#1088;&#1072;&#1084;&#1084;&#1099;%20&#1076;&#1083;&#1103;%20&#1089;&#1091;&#1073;&#1089;&#1080;&#1076;%20&#1080;%20&#1075;&#1072;&#1088;&#1072;&#1085;&#109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ar.Ospanov\Desktop\&#1056;&#1072;&#1073;&#1086;&#1090;&#1072;\&#1044;&#1080;&#1072;&#1075;&#1088;&#1072;&#1084;&#1084;&#1099;\&#1050;&#1086;&#1087;&#1080;&#1103;%20&#1050;&#1086;&#1087;&#1080;&#1103;%20&#1044;&#1080;&#1072;&#1075;&#1088;&#1072;&#1084;&#1084;&#1099;%20&#1076;&#1083;&#1103;%20&#1089;&#1091;&#1073;&#1089;&#1080;&#1076;%20&#1080;%20&#1075;&#1072;&#1088;&#1072;&#1085;&#109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ar.Ospanov\Desktop\&#1056;&#1072;&#1073;&#1086;&#1090;&#1072;\&#1044;&#1080;&#1072;&#1075;&#1088;&#1072;&#1084;&#1084;&#1099;\&#1050;&#1086;&#1087;&#1080;&#1103;%20&#1050;&#1086;&#1087;&#1080;&#1103;%20&#1044;&#1080;&#1072;&#1075;&#1088;&#1072;&#1084;&#1084;&#1099;%20&#1076;&#1083;&#1103;%20&#1089;&#1091;&#1073;&#1089;&#1080;&#1076;%20&#1080;%20&#1075;&#1072;&#1088;&#1072;&#1085;&#109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uar.Ospanov\Desktop\&#1056;&#1072;&#1073;&#1086;&#1090;&#1072;\&#1044;&#1080;&#1072;&#1075;&#1088;&#1072;&#1084;&#1084;&#1099;\&#1050;&#1086;&#1087;&#1080;&#1103;%20&#1050;&#1086;&#1087;&#1080;&#1103;%20&#1044;&#1080;&#1072;&#1075;&#1088;&#1072;&#1084;&#1084;&#1099;%20&#1076;&#1083;&#1103;%20&#1089;&#1091;&#1073;&#1089;&#1080;&#1076;%20&#1080;%20&#1075;&#1072;&#1088;&#1072;&#1085;&#109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01377952755905"/>
          <c:y val="3.8708413416826841E-2"/>
          <c:w val="0.83443066491688533"/>
          <c:h val="0.479607087919137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ЖП!$B$667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ЖП!$A$668:$A$671</c:f>
              <c:strCache>
                <c:ptCount val="4"/>
                <c:pt idx="0">
                  <c:v>Численность населения, млн. чел.</c:v>
                </c:pt>
                <c:pt idx="1">
                  <c:v>Занятое население, млн. чел.</c:v>
                </c:pt>
                <c:pt idx="2">
                  <c:v>Экономически неактивное население, млн. чел.</c:v>
                </c:pt>
                <c:pt idx="3">
                  <c:v>Вклад в ВВП, млрд. тенге</c:v>
                </c:pt>
              </c:strCache>
            </c:strRef>
          </c:cat>
          <c:val>
            <c:numRef>
              <c:f>ЖП!$B$668:$B$671</c:f>
              <c:numCache>
                <c:formatCode>General</c:formatCode>
                <c:ptCount val="4"/>
                <c:pt idx="0">
                  <c:v>8.6</c:v>
                </c:pt>
                <c:pt idx="1">
                  <c:v>4.4000000000000004</c:v>
                </c:pt>
                <c:pt idx="2">
                  <c:v>1.4000000000000004</c:v>
                </c:pt>
                <c:pt idx="3" formatCode="#,##0">
                  <c:v>23971</c:v>
                </c:pt>
              </c:numCache>
            </c:numRef>
          </c:val>
        </c:ser>
        <c:ser>
          <c:idx val="1"/>
          <c:order val="1"/>
          <c:tx>
            <c:strRef>
              <c:f>ЖП!$C$667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ЖП!$A$668:$A$671</c:f>
              <c:strCache>
                <c:ptCount val="4"/>
                <c:pt idx="0">
                  <c:v>Численность населения, млн. чел.</c:v>
                </c:pt>
                <c:pt idx="1">
                  <c:v>Занятое население, млн. чел.</c:v>
                </c:pt>
                <c:pt idx="2">
                  <c:v>Экономически неактивное население, млн. чел.</c:v>
                </c:pt>
                <c:pt idx="3">
                  <c:v>Вклад в ВВП, млрд. тенге</c:v>
                </c:pt>
              </c:strCache>
            </c:strRef>
          </c:cat>
          <c:val>
            <c:numRef>
              <c:f>ЖП!$C$668:$C$671</c:f>
              <c:numCache>
                <c:formatCode>General</c:formatCode>
                <c:ptCount val="4"/>
                <c:pt idx="0">
                  <c:v>9.1</c:v>
                </c:pt>
                <c:pt idx="1">
                  <c:v>4.2</c:v>
                </c:pt>
                <c:pt idx="2">
                  <c:v>2.2999999999999998</c:v>
                </c:pt>
                <c:pt idx="3" formatCode="#,##0">
                  <c:v>15069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063872"/>
        <c:axId val="181064264"/>
      </c:barChart>
      <c:catAx>
        <c:axId val="1810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64264"/>
        <c:crosses val="autoZero"/>
        <c:auto val="1"/>
        <c:lblAlgn val="ctr"/>
        <c:lblOffset val="100"/>
        <c:noMultiLvlLbl val="0"/>
      </c:catAx>
      <c:valAx>
        <c:axId val="18106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638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96194707411819"/>
          <c:y val="0.86196691475529963"/>
          <c:w val="0.324340052381204"/>
          <c:h val="0.12630765691721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109815495540755"/>
          <c:y val="2.5547045427122789E-2"/>
          <c:w val="0.56585681301111468"/>
          <c:h val="0.763952545610269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Лист1!$L$13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Лист1!$K$14:$K$29</c:f>
              <c:strCache>
                <c:ptCount val="16"/>
                <c:pt idx="0">
                  <c:v>Транспорт и складирование</c:v>
                </c:pt>
                <c:pt idx="1">
                  <c:v>Строительство</c:v>
                </c:pt>
                <c:pt idx="2">
                  <c:v>Промышленность</c:v>
                </c:pt>
                <c:pt idx="3">
                  <c:v>Деятельность в области административного и вспо-
могательного обслуживания</c:v>
                </c:pt>
                <c:pt idx="4">
                  <c:v>Государственное управление и оборона; обязатель-
ное социальное обеспечение</c:v>
                </c:pt>
                <c:pt idx="5">
                  <c:v>Сельсое хоз-во</c:v>
                </c:pt>
                <c:pt idx="6">
                  <c:v>Информация связь</c:v>
                </c:pt>
                <c:pt idx="7">
                  <c:v>Операци с недвижимым имуществом</c:v>
                </c:pt>
                <c:pt idx="8">
                  <c:v>Профессеиональная научная и техническая деятельность</c:v>
                </c:pt>
                <c:pt idx="9">
                  <c:v>Предоставление прочих видов услуг</c:v>
                </c:pt>
                <c:pt idx="10">
                  <c:v>Искусство, развлечения и отдых</c:v>
                </c:pt>
                <c:pt idx="11">
                  <c:v>Финансовая и страховая деятельность</c:v>
                </c:pt>
                <c:pt idx="12">
                  <c:v>Торговля</c:v>
                </c:pt>
                <c:pt idx="13">
                  <c:v>Услуги по проживанию и питанию</c:v>
                </c:pt>
                <c:pt idx="14">
                  <c:v>Обоазование</c:v>
                </c:pt>
                <c:pt idx="15">
                  <c:v>Здравоохранение и социальные услуги</c:v>
                </c:pt>
              </c:strCache>
            </c:strRef>
          </c:cat>
          <c:val>
            <c:numRef>
              <c:f>Лист1!$L$14:$L$29</c:f>
              <c:numCache>
                <c:formatCode>General</c:formatCode>
                <c:ptCount val="16"/>
                <c:pt idx="0">
                  <c:v>121</c:v>
                </c:pt>
                <c:pt idx="1">
                  <c:v>137</c:v>
                </c:pt>
                <c:pt idx="2">
                  <c:v>364</c:v>
                </c:pt>
                <c:pt idx="3">
                  <c:v>96</c:v>
                </c:pt>
                <c:pt idx="4">
                  <c:v>186</c:v>
                </c:pt>
                <c:pt idx="5">
                  <c:v>613</c:v>
                </c:pt>
                <c:pt idx="6">
                  <c:v>74</c:v>
                </c:pt>
                <c:pt idx="7">
                  <c:v>58</c:v>
                </c:pt>
                <c:pt idx="8">
                  <c:v>125</c:v>
                </c:pt>
                <c:pt idx="9">
                  <c:v>136</c:v>
                </c:pt>
                <c:pt idx="10">
                  <c:v>76</c:v>
                </c:pt>
                <c:pt idx="11">
                  <c:v>106</c:v>
                </c:pt>
                <c:pt idx="12">
                  <c:v>781</c:v>
                </c:pt>
                <c:pt idx="13">
                  <c:v>125</c:v>
                </c:pt>
                <c:pt idx="14">
                  <c:v>764</c:v>
                </c:pt>
                <c:pt idx="15">
                  <c:v>350</c:v>
                </c:pt>
              </c:numCache>
            </c:numRef>
          </c:val>
        </c:ser>
        <c:ser>
          <c:idx val="1"/>
          <c:order val="1"/>
          <c:tx>
            <c:strRef>
              <c:f>Лист1!$M$13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Лист1!$K$14:$K$29</c:f>
              <c:strCache>
                <c:ptCount val="16"/>
                <c:pt idx="0">
                  <c:v>Транспорт и складирование</c:v>
                </c:pt>
                <c:pt idx="1">
                  <c:v>Строительство</c:v>
                </c:pt>
                <c:pt idx="2">
                  <c:v>Промышленность</c:v>
                </c:pt>
                <c:pt idx="3">
                  <c:v>Деятельность в области административного и вспо-
могательного обслуживания</c:v>
                </c:pt>
                <c:pt idx="4">
                  <c:v>Государственное управление и оборона; обязатель-
ное социальное обеспечение</c:v>
                </c:pt>
                <c:pt idx="5">
                  <c:v>Сельсое хоз-во</c:v>
                </c:pt>
                <c:pt idx="6">
                  <c:v>Информация связь</c:v>
                </c:pt>
                <c:pt idx="7">
                  <c:v>Операци с недвижимым имуществом</c:v>
                </c:pt>
                <c:pt idx="8">
                  <c:v>Профессеиональная научная и техническая деятельность</c:v>
                </c:pt>
                <c:pt idx="9">
                  <c:v>Предоставление прочих видов услуг</c:v>
                </c:pt>
                <c:pt idx="10">
                  <c:v>Искусство, развлечения и отдых</c:v>
                </c:pt>
                <c:pt idx="11">
                  <c:v>Финансовая и страховая деятельность</c:v>
                </c:pt>
                <c:pt idx="12">
                  <c:v>Торговля</c:v>
                </c:pt>
                <c:pt idx="13">
                  <c:v>Услуги по проживанию и питанию</c:v>
                </c:pt>
                <c:pt idx="14">
                  <c:v>Обоазование</c:v>
                </c:pt>
                <c:pt idx="15">
                  <c:v>Здравоохранение и социальные услуги</c:v>
                </c:pt>
              </c:strCache>
            </c:strRef>
          </c:cat>
          <c:val>
            <c:numRef>
              <c:f>Лист1!$M$14:$M$29</c:f>
              <c:numCache>
                <c:formatCode>General</c:formatCode>
                <c:ptCount val="16"/>
                <c:pt idx="0">
                  <c:v>499</c:v>
                </c:pt>
                <c:pt idx="1">
                  <c:v>542</c:v>
                </c:pt>
                <c:pt idx="2">
                  <c:v>733</c:v>
                </c:pt>
                <c:pt idx="3">
                  <c:v>160</c:v>
                </c:pt>
                <c:pt idx="4">
                  <c:v>287</c:v>
                </c:pt>
                <c:pt idx="5">
                  <c:v>773</c:v>
                </c:pt>
                <c:pt idx="6">
                  <c:v>86</c:v>
                </c:pt>
                <c:pt idx="7">
                  <c:v>57</c:v>
                </c:pt>
                <c:pt idx="8">
                  <c:v>115</c:v>
                </c:pt>
                <c:pt idx="9">
                  <c:v>110</c:v>
                </c:pt>
                <c:pt idx="10">
                  <c:v>57</c:v>
                </c:pt>
                <c:pt idx="11">
                  <c:v>74</c:v>
                </c:pt>
                <c:pt idx="12">
                  <c:v>525</c:v>
                </c:pt>
                <c:pt idx="13">
                  <c:v>46</c:v>
                </c:pt>
                <c:pt idx="14">
                  <c:v>269</c:v>
                </c:pt>
                <c:pt idx="15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100"/>
        <c:axId val="181065048"/>
        <c:axId val="181065440"/>
      </c:barChart>
      <c:catAx>
        <c:axId val="181065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65440"/>
        <c:crosses val="autoZero"/>
        <c:auto val="1"/>
        <c:lblAlgn val="ctr"/>
        <c:lblOffset val="100"/>
        <c:tickLblSkip val="1"/>
        <c:noMultiLvlLbl val="0"/>
      </c:catAx>
      <c:valAx>
        <c:axId val="18106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650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78090548193444"/>
          <c:y val="8.1664056938682575E-2"/>
          <c:w val="0.8758480510018779"/>
          <c:h val="0.61414006441740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ЖП!$B$903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ЖП!$A$904:$A$907</c:f>
              <c:strCache>
                <c:ptCount val="4"/>
                <c:pt idx="0">
                  <c:v>Субъекты МСП</c:v>
                </c:pt>
                <c:pt idx="1">
                  <c:v>Юр. лица МСП</c:v>
                </c:pt>
                <c:pt idx="2">
                  <c:v>ИП</c:v>
                </c:pt>
                <c:pt idx="3">
                  <c:v>КФХ</c:v>
                </c:pt>
              </c:strCache>
            </c:strRef>
          </c:cat>
          <c:val>
            <c:numRef>
              <c:f>ЖП!$B$904:$B$907</c:f>
              <c:numCache>
                <c:formatCode>#,##0</c:formatCode>
                <c:ptCount val="4"/>
                <c:pt idx="0">
                  <c:v>673440</c:v>
                </c:pt>
                <c:pt idx="1">
                  <c:v>141044</c:v>
                </c:pt>
                <c:pt idx="2">
                  <c:v>388344</c:v>
                </c:pt>
                <c:pt idx="3">
                  <c:v>144052</c:v>
                </c:pt>
              </c:numCache>
            </c:numRef>
          </c:val>
        </c:ser>
        <c:ser>
          <c:idx val="1"/>
          <c:order val="1"/>
          <c:tx>
            <c:strRef>
              <c:f>ЖП!$C$903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ЖП!$A$904:$A$907</c:f>
              <c:strCache>
                <c:ptCount val="4"/>
                <c:pt idx="0">
                  <c:v>Субъекты МСП</c:v>
                </c:pt>
                <c:pt idx="1">
                  <c:v>Юр. лица МСП</c:v>
                </c:pt>
                <c:pt idx="2">
                  <c:v>ИП</c:v>
                </c:pt>
                <c:pt idx="3">
                  <c:v>КФХ</c:v>
                </c:pt>
              </c:strCache>
            </c:strRef>
          </c:cat>
          <c:val>
            <c:numRef>
              <c:f>ЖП!$C$904:$C$907</c:f>
              <c:numCache>
                <c:formatCode>#,##0</c:formatCode>
                <c:ptCount val="4"/>
                <c:pt idx="0">
                  <c:v>513189</c:v>
                </c:pt>
                <c:pt idx="1">
                  <c:v>51304</c:v>
                </c:pt>
                <c:pt idx="2">
                  <c:v>425138</c:v>
                </c:pt>
                <c:pt idx="3">
                  <c:v>36747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367488"/>
        <c:axId val="181367880"/>
      </c:barChart>
      <c:catAx>
        <c:axId val="1813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67880"/>
        <c:crosses val="autoZero"/>
        <c:auto val="1"/>
        <c:lblAlgn val="ctr"/>
        <c:lblOffset val="100"/>
        <c:noMultiLvlLbl val="0"/>
      </c:catAx>
      <c:valAx>
        <c:axId val="18136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674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247421928243464"/>
          <c:y val="2.671736570662139E-2"/>
          <c:w val="0.54649421208588767"/>
          <c:h val="0.706993815639822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ЖП!$B$954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ЖП!$A$955:$A$969</c:f>
              <c:strCache>
                <c:ptCount val="15"/>
                <c:pt idx="0">
                  <c:v>Транспорт и склад.</c:v>
                </c:pt>
                <c:pt idx="1">
                  <c:v>Строительство</c:v>
                </c:pt>
                <c:pt idx="2">
                  <c:v>Сельское хозяйство</c:v>
                </c:pt>
                <c:pt idx="3">
                  <c:v>Промышленность</c:v>
                </c:pt>
                <c:pt idx="4">
                  <c:v>Информация и связь</c:v>
                </c:pt>
                <c:pt idx="5">
                  <c:v>Админ. обслуживание</c:v>
                </c:pt>
                <c:pt idx="6">
                  <c:v>Прочие услуги</c:v>
                </c:pt>
                <c:pt idx="7">
                  <c:v>Проф., научная и тех. деят.</c:v>
                </c:pt>
                <c:pt idx="8">
                  <c:v>Финансовая и страх. деят.</c:v>
                </c:pt>
                <c:pt idx="9">
                  <c:v>Исскуство, развл. и отдых</c:v>
                </c:pt>
                <c:pt idx="10">
                  <c:v>Здравоохранение и соц. услуги</c:v>
                </c:pt>
                <c:pt idx="11">
                  <c:v>Торговля</c:v>
                </c:pt>
                <c:pt idx="12">
                  <c:v>Операции с недвижимым имущ.</c:v>
                </c:pt>
                <c:pt idx="13">
                  <c:v>Услуги по проживанию</c:v>
                </c:pt>
                <c:pt idx="14">
                  <c:v>Образование</c:v>
                </c:pt>
              </c:strCache>
            </c:strRef>
          </c:cat>
          <c:val>
            <c:numRef>
              <c:f>ЖП!$B$955:$B$969</c:f>
              <c:numCache>
                <c:formatCode>#,##0.0</c:formatCode>
                <c:ptCount val="15"/>
                <c:pt idx="0">
                  <c:v>11.817</c:v>
                </c:pt>
                <c:pt idx="1">
                  <c:v>8.8870000000000005</c:v>
                </c:pt>
                <c:pt idx="2">
                  <c:v>44.448</c:v>
                </c:pt>
                <c:pt idx="3">
                  <c:v>13.224</c:v>
                </c:pt>
                <c:pt idx="4">
                  <c:v>4.8789999999999996</c:v>
                </c:pt>
                <c:pt idx="5">
                  <c:v>12.544</c:v>
                </c:pt>
                <c:pt idx="6">
                  <c:v>3.6240000000000001</c:v>
                </c:pt>
                <c:pt idx="7">
                  <c:v>13.685</c:v>
                </c:pt>
                <c:pt idx="8">
                  <c:v>2.5099999999999998</c:v>
                </c:pt>
                <c:pt idx="9">
                  <c:v>68.733000000000004</c:v>
                </c:pt>
                <c:pt idx="10">
                  <c:v>4.0910000000000002</c:v>
                </c:pt>
                <c:pt idx="11">
                  <c:v>257.66699999999997</c:v>
                </c:pt>
                <c:pt idx="12">
                  <c:v>42.295999999999999</c:v>
                </c:pt>
                <c:pt idx="13">
                  <c:v>17.148</c:v>
                </c:pt>
                <c:pt idx="14">
                  <c:v>7.6360000000000001</c:v>
                </c:pt>
              </c:numCache>
            </c:numRef>
          </c:val>
        </c:ser>
        <c:ser>
          <c:idx val="1"/>
          <c:order val="1"/>
          <c:tx>
            <c:strRef>
              <c:f>ЖП!$C$954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ЖП!$A$955:$A$969</c:f>
              <c:strCache>
                <c:ptCount val="15"/>
                <c:pt idx="0">
                  <c:v>Транспорт и склад.</c:v>
                </c:pt>
                <c:pt idx="1">
                  <c:v>Строительство</c:v>
                </c:pt>
                <c:pt idx="2">
                  <c:v>Сельское хозяйство</c:v>
                </c:pt>
                <c:pt idx="3">
                  <c:v>Промышленность</c:v>
                </c:pt>
                <c:pt idx="4">
                  <c:v>Информация и связь</c:v>
                </c:pt>
                <c:pt idx="5">
                  <c:v>Админ. обслуживание</c:v>
                </c:pt>
                <c:pt idx="6">
                  <c:v>Прочие услуги</c:v>
                </c:pt>
                <c:pt idx="7">
                  <c:v>Проф., научная и тех. деят.</c:v>
                </c:pt>
                <c:pt idx="8">
                  <c:v>Финансовая и страх. деят.</c:v>
                </c:pt>
                <c:pt idx="9">
                  <c:v>Исскуство, развл. и отдых</c:v>
                </c:pt>
                <c:pt idx="10">
                  <c:v>Здравоохранение и соц. услуги</c:v>
                </c:pt>
                <c:pt idx="11">
                  <c:v>Торговля</c:v>
                </c:pt>
                <c:pt idx="12">
                  <c:v>Операции с недвижимым имущ.</c:v>
                </c:pt>
                <c:pt idx="13">
                  <c:v>Услуги по проживанию</c:v>
                </c:pt>
                <c:pt idx="14">
                  <c:v>Образование</c:v>
                </c:pt>
              </c:strCache>
            </c:strRef>
          </c:cat>
          <c:val>
            <c:numRef>
              <c:f>ЖП!$C$955:$C$969</c:f>
              <c:numCache>
                <c:formatCode>#,##0.0</c:formatCode>
                <c:ptCount val="15"/>
                <c:pt idx="0">
                  <c:v>70.131</c:v>
                </c:pt>
                <c:pt idx="1">
                  <c:v>41.524999999999999</c:v>
                </c:pt>
                <c:pt idx="2">
                  <c:v>169.21600000000001</c:v>
                </c:pt>
                <c:pt idx="3">
                  <c:v>29.753</c:v>
                </c:pt>
                <c:pt idx="4">
                  <c:v>10.512</c:v>
                </c:pt>
                <c:pt idx="5">
                  <c:v>20.507999999999999</c:v>
                </c:pt>
                <c:pt idx="6">
                  <c:v>4.9980000000000002</c:v>
                </c:pt>
                <c:pt idx="7">
                  <c:v>18.766999999999999</c:v>
                </c:pt>
                <c:pt idx="8">
                  <c:v>3.403</c:v>
                </c:pt>
                <c:pt idx="9">
                  <c:v>74.094999999999999</c:v>
                </c:pt>
                <c:pt idx="10">
                  <c:v>3.5670000000000002</c:v>
                </c:pt>
                <c:pt idx="11">
                  <c:v>183.708</c:v>
                </c:pt>
                <c:pt idx="12">
                  <c:v>28.768999999999998</c:v>
                </c:pt>
                <c:pt idx="13">
                  <c:v>10.811</c:v>
                </c:pt>
                <c:pt idx="14">
                  <c:v>3.677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368664"/>
        <c:axId val="181369056"/>
      </c:barChart>
      <c:catAx>
        <c:axId val="181368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69056"/>
        <c:crosses val="autoZero"/>
        <c:auto val="1"/>
        <c:lblAlgn val="ctr"/>
        <c:lblOffset val="100"/>
        <c:tickLblSkip val="1"/>
        <c:noMultiLvlLbl val="0"/>
      </c:catAx>
      <c:valAx>
        <c:axId val="181369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6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42626627552346"/>
          <c:y val="6.6866740378034015E-2"/>
          <c:w val="0.73350536501740693"/>
          <c:h val="0.781873226021070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ЖП!$A$977:$A$992</c:f>
              <c:strCache>
                <c:ptCount val="16"/>
                <c:pt idx="0">
                  <c:v>Мангистауская</c:v>
                </c:pt>
                <c:pt idx="1">
                  <c:v>Алматинская</c:v>
                </c:pt>
                <c:pt idx="2">
                  <c:v>Кызылординская</c:v>
                </c:pt>
                <c:pt idx="3">
                  <c:v>Жамбылская</c:v>
                </c:pt>
                <c:pt idx="4">
                  <c:v>ЮКО</c:v>
                </c:pt>
                <c:pt idx="5">
                  <c:v>СКО</c:v>
                </c:pt>
                <c:pt idx="6">
                  <c:v>г.Астана</c:v>
                </c:pt>
                <c:pt idx="7">
                  <c:v>г.Алматы</c:v>
                </c:pt>
                <c:pt idx="8">
                  <c:v>Актюбинская</c:v>
                </c:pt>
                <c:pt idx="9">
                  <c:v>Атырауская</c:v>
                </c:pt>
                <c:pt idx="10">
                  <c:v>Акмолинская</c:v>
                </c:pt>
                <c:pt idx="11">
                  <c:v>ЗКО</c:v>
                </c:pt>
                <c:pt idx="12">
                  <c:v>Карагандинская</c:v>
                </c:pt>
                <c:pt idx="13">
                  <c:v>Костанайская</c:v>
                </c:pt>
                <c:pt idx="14">
                  <c:v>ВКО</c:v>
                </c:pt>
                <c:pt idx="15">
                  <c:v>Павлодарская</c:v>
                </c:pt>
              </c:strCache>
            </c:strRef>
          </c:cat>
          <c:val>
            <c:numRef>
              <c:f>ЖП!$B$977:$B$992</c:f>
              <c:numCache>
                <c:formatCode>General</c:formatCode>
                <c:ptCount val="16"/>
                <c:pt idx="0">
                  <c:v>53</c:v>
                </c:pt>
                <c:pt idx="1">
                  <c:v>67</c:v>
                </c:pt>
                <c:pt idx="2">
                  <c:v>68</c:v>
                </c:pt>
                <c:pt idx="3">
                  <c:v>72</c:v>
                </c:pt>
                <c:pt idx="4">
                  <c:v>75</c:v>
                </c:pt>
                <c:pt idx="5">
                  <c:v>76</c:v>
                </c:pt>
                <c:pt idx="6">
                  <c:v>84</c:v>
                </c:pt>
                <c:pt idx="7">
                  <c:v>87</c:v>
                </c:pt>
                <c:pt idx="8">
                  <c:v>88</c:v>
                </c:pt>
                <c:pt idx="9">
                  <c:v>93</c:v>
                </c:pt>
                <c:pt idx="10">
                  <c:v>94</c:v>
                </c:pt>
                <c:pt idx="11">
                  <c:v>95</c:v>
                </c:pt>
                <c:pt idx="12">
                  <c:v>95</c:v>
                </c:pt>
                <c:pt idx="13">
                  <c:v>107</c:v>
                </c:pt>
                <c:pt idx="14">
                  <c:v>187</c:v>
                </c:pt>
                <c:pt idx="15">
                  <c:v>198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8"/>
        <c:axId val="181370232"/>
        <c:axId val="181370624"/>
      </c:barChart>
      <c:catAx>
        <c:axId val="181370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70624"/>
        <c:crosses val="autoZero"/>
        <c:auto val="1"/>
        <c:lblAlgn val="ctr"/>
        <c:lblOffset val="100"/>
        <c:noMultiLvlLbl val="0"/>
      </c:catAx>
      <c:valAx>
        <c:axId val="18137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7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58161895055139E-2"/>
          <c:y val="5.9378624664221696E-2"/>
          <c:w val="0.94096378423895999"/>
          <c:h val="0.7223283858717213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67%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ЖП!$E$384:$E$386</c:f>
              <c:strCache>
                <c:ptCount val="3"/>
                <c:pt idx="0">
                  <c:v>Торговля</c:v>
                </c:pt>
                <c:pt idx="1">
                  <c:v>Услуги</c:v>
                </c:pt>
                <c:pt idx="2">
                  <c:v>Другое</c:v>
                </c:pt>
              </c:strCache>
            </c:strRef>
          </c:cat>
          <c:val>
            <c:numRef>
              <c:f>ЖП!$F$384:$F$386</c:f>
              <c:numCache>
                <c:formatCode>#,##0</c:formatCode>
                <c:ptCount val="3"/>
                <c:pt idx="0">
                  <c:v>1028</c:v>
                </c:pt>
                <c:pt idx="1">
                  <c:v>351</c:v>
                </c:pt>
                <c:pt idx="2">
                  <c:v>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90E38-D4D5-49CE-9F0F-1BE0E95663D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18D6D-673A-494B-97E5-DB90938F68C5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i="1" dirty="0" smtClean="0">
              <a:latin typeface="Cambria" pitchFamily="18" charset="0"/>
            </a:rPr>
            <a:t>«Все наши достижения за 25 лет стали возможными, благодаря вашему активному участию. Вы — олицетворение единства, созидания и стабильности в нашем обществе»</a:t>
          </a:r>
        </a:p>
        <a:p>
          <a:endParaRPr lang="ru-RU" b="1" i="1" dirty="0">
            <a:latin typeface="Cambria" pitchFamily="18" charset="0"/>
          </a:endParaRPr>
        </a:p>
      </dgm:t>
    </dgm:pt>
    <dgm:pt modelId="{F781164E-40EF-4616-8203-95780319DF40}" type="sibTrans" cxnId="{9CC05F2A-5C23-4086-913B-3272B0BB09B6}">
      <dgm:prSet/>
      <dgm:spPr/>
      <dgm:t>
        <a:bodyPr/>
        <a:lstStyle/>
        <a:p>
          <a:endParaRPr lang="ru-RU"/>
        </a:p>
      </dgm:t>
    </dgm:pt>
    <dgm:pt modelId="{CD78108A-302F-4502-A17E-3265C802ED85}" type="parTrans" cxnId="{9CC05F2A-5C23-4086-913B-3272B0BB09B6}">
      <dgm:prSet/>
      <dgm:spPr/>
      <dgm:t>
        <a:bodyPr/>
        <a:lstStyle/>
        <a:p>
          <a:endParaRPr lang="ru-RU"/>
        </a:p>
      </dgm:t>
    </dgm:pt>
    <dgm:pt modelId="{59818A4B-9969-4F9A-A784-A5660D6AF9D3}" type="pres">
      <dgm:prSet presAssocID="{81490E38-D4D5-49CE-9F0F-1BE0E95663D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1BBB7C7-0498-4285-AFFF-C61C068FC8C4}" type="pres">
      <dgm:prSet presAssocID="{F5D18D6D-673A-494B-97E5-DB90938F68C5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346EF6F3-C98D-440C-9349-0C584C21F3AA}" type="pres">
      <dgm:prSet presAssocID="{F5D18D6D-673A-494B-97E5-DB90938F68C5}" presName="Image" presStyleLbl="bgImgPlace1" presStyleIdx="0" presStyleCnt="1" custScaleX="255968" custScaleY="2049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224F189F-C051-4BA6-83A4-3ADF09DCF43F}" type="pres">
      <dgm:prSet presAssocID="{F5D18D6D-673A-494B-97E5-DB90938F68C5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7286-E53F-42E3-BC87-C7B466FD5F9F}" type="pres">
      <dgm:prSet presAssocID="{F5D18D6D-673A-494B-97E5-DB90938F68C5}" presName="tlFrame" presStyleLbl="node1" presStyleIdx="0" presStyleCnt="4"/>
      <dgm:spPr/>
      <dgm:t>
        <a:bodyPr/>
        <a:lstStyle/>
        <a:p>
          <a:endParaRPr lang="ru-RU"/>
        </a:p>
      </dgm:t>
    </dgm:pt>
    <dgm:pt modelId="{0E743A12-98CA-4DA4-84FE-EA3B028C6DA9}" type="pres">
      <dgm:prSet presAssocID="{F5D18D6D-673A-494B-97E5-DB90938F68C5}" presName="trFrame" presStyleLbl="node1" presStyleIdx="1" presStyleCnt="4"/>
      <dgm:spPr/>
      <dgm:t>
        <a:bodyPr/>
        <a:lstStyle/>
        <a:p>
          <a:endParaRPr lang="ru-RU"/>
        </a:p>
      </dgm:t>
    </dgm:pt>
    <dgm:pt modelId="{EDF3A82A-91DC-4B9A-BA30-AC1E9303723C}" type="pres">
      <dgm:prSet presAssocID="{F5D18D6D-673A-494B-97E5-DB90938F68C5}" presName="blFrame" presStyleLbl="node1" presStyleIdx="2" presStyleCnt="4"/>
      <dgm:spPr/>
      <dgm:t>
        <a:bodyPr/>
        <a:lstStyle/>
        <a:p>
          <a:endParaRPr lang="ru-RU"/>
        </a:p>
      </dgm:t>
    </dgm:pt>
    <dgm:pt modelId="{284EFA6C-9BDD-4DEC-A4F9-2BDF2B59BA82}" type="pres">
      <dgm:prSet presAssocID="{F5D18D6D-673A-494B-97E5-DB90938F68C5}" presName="brFrame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0A6A1011-0316-4AC5-AD56-248C62D53F37}" type="presOf" srcId="{81490E38-D4D5-49CE-9F0F-1BE0E95663DF}" destId="{59818A4B-9969-4F9A-A784-A5660D6AF9D3}" srcOrd="0" destOrd="0" presId="urn:microsoft.com/office/officeart/2009/3/layout/FramedTextPicture"/>
    <dgm:cxn modelId="{9CC05F2A-5C23-4086-913B-3272B0BB09B6}" srcId="{81490E38-D4D5-49CE-9F0F-1BE0E95663DF}" destId="{F5D18D6D-673A-494B-97E5-DB90938F68C5}" srcOrd="0" destOrd="0" parTransId="{CD78108A-302F-4502-A17E-3265C802ED85}" sibTransId="{F781164E-40EF-4616-8203-95780319DF40}"/>
    <dgm:cxn modelId="{5F21500D-9F93-4D67-BD99-28AEC24F3815}" type="presOf" srcId="{F5D18D6D-673A-494B-97E5-DB90938F68C5}" destId="{224F189F-C051-4BA6-83A4-3ADF09DCF43F}" srcOrd="0" destOrd="0" presId="urn:microsoft.com/office/officeart/2009/3/layout/FramedTextPicture"/>
    <dgm:cxn modelId="{006BEB66-E0E8-4CB0-B07A-CA6EFB9851A2}" type="presParOf" srcId="{59818A4B-9969-4F9A-A784-A5660D6AF9D3}" destId="{C1BBB7C7-0498-4285-AFFF-C61C068FC8C4}" srcOrd="0" destOrd="0" presId="urn:microsoft.com/office/officeart/2009/3/layout/FramedTextPicture"/>
    <dgm:cxn modelId="{68CE57E2-55E4-4577-A10D-5DD60042407F}" type="presParOf" srcId="{C1BBB7C7-0498-4285-AFFF-C61C068FC8C4}" destId="{346EF6F3-C98D-440C-9349-0C584C21F3AA}" srcOrd="0" destOrd="0" presId="urn:microsoft.com/office/officeart/2009/3/layout/FramedTextPicture"/>
    <dgm:cxn modelId="{CA0FBA37-4BB3-444B-956F-9B97FAF2C1C4}" type="presParOf" srcId="{C1BBB7C7-0498-4285-AFFF-C61C068FC8C4}" destId="{224F189F-C051-4BA6-83A4-3ADF09DCF43F}" srcOrd="1" destOrd="0" presId="urn:microsoft.com/office/officeart/2009/3/layout/FramedTextPicture"/>
    <dgm:cxn modelId="{D0E358C6-2AB6-4249-BD1E-72D8055E4164}" type="presParOf" srcId="{C1BBB7C7-0498-4285-AFFF-C61C068FC8C4}" destId="{9DDB7286-E53F-42E3-BC87-C7B466FD5F9F}" srcOrd="2" destOrd="0" presId="urn:microsoft.com/office/officeart/2009/3/layout/FramedTextPicture"/>
    <dgm:cxn modelId="{ED16D1DA-28B2-4E01-8B42-745A9F4A8F41}" type="presParOf" srcId="{C1BBB7C7-0498-4285-AFFF-C61C068FC8C4}" destId="{0E743A12-98CA-4DA4-84FE-EA3B028C6DA9}" srcOrd="3" destOrd="0" presId="urn:microsoft.com/office/officeart/2009/3/layout/FramedTextPicture"/>
    <dgm:cxn modelId="{589378BE-96ED-4402-AC8D-A72DA5B933F5}" type="presParOf" srcId="{C1BBB7C7-0498-4285-AFFF-C61C068FC8C4}" destId="{EDF3A82A-91DC-4B9A-BA30-AC1E9303723C}" srcOrd="4" destOrd="0" presId="urn:microsoft.com/office/officeart/2009/3/layout/FramedTextPicture"/>
    <dgm:cxn modelId="{805F983C-30CC-4593-A7B5-AB386867ABB5}" type="presParOf" srcId="{C1BBB7C7-0498-4285-AFFF-C61C068FC8C4}" destId="{284EFA6C-9BDD-4DEC-A4F9-2BDF2B59BA8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EF6F3-C98D-440C-9349-0C584C21F3AA}">
      <dsp:nvSpPr>
        <dsp:cNvPr id="0" name=""/>
        <dsp:cNvSpPr/>
      </dsp:nvSpPr>
      <dsp:spPr>
        <a:xfrm>
          <a:off x="2387" y="47766"/>
          <a:ext cx="5190517" cy="2770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F189F-C051-4BA6-83A4-3ADF09DCF43F}">
      <dsp:nvSpPr>
        <dsp:cNvPr id="0" name=""/>
        <dsp:cNvSpPr/>
      </dsp:nvSpPr>
      <dsp:spPr>
        <a:xfrm>
          <a:off x="3696213" y="2193267"/>
          <a:ext cx="2872891" cy="177453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Cambria" pitchFamily="18" charset="0"/>
            </a:rPr>
            <a:t>«Все наши достижения за 25 лет стали возможными, благодаря вашему активному участию. Вы — олицетворение единства, созидания и стабильности в нашем обществе»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Cambria" pitchFamily="18" charset="0"/>
          </a:endParaRPr>
        </a:p>
      </dsp:txBody>
      <dsp:txXfrm>
        <a:off x="3696213" y="2193267"/>
        <a:ext cx="2872891" cy="1774534"/>
      </dsp:txXfrm>
    </dsp:sp>
    <dsp:sp modelId="{9DDB7286-E53F-42E3-BC87-C7B466FD5F9F}">
      <dsp:nvSpPr>
        <dsp:cNvPr id="0" name=""/>
        <dsp:cNvSpPr/>
      </dsp:nvSpPr>
      <dsp:spPr>
        <a:xfrm>
          <a:off x="3442738" y="1940010"/>
          <a:ext cx="689956" cy="69013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43A12-98CA-4DA4-84FE-EA3B028C6DA9}">
      <dsp:nvSpPr>
        <dsp:cNvPr id="0" name=""/>
        <dsp:cNvSpPr/>
      </dsp:nvSpPr>
      <dsp:spPr>
        <a:xfrm rot="5400000">
          <a:off x="6152517" y="1940099"/>
          <a:ext cx="690135" cy="68995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3A82A-91DC-4B9A-BA30-AC1E9303723C}">
      <dsp:nvSpPr>
        <dsp:cNvPr id="0" name=""/>
        <dsp:cNvSpPr/>
      </dsp:nvSpPr>
      <dsp:spPr>
        <a:xfrm rot="16200000">
          <a:off x="3442649" y="3531360"/>
          <a:ext cx="690135" cy="68995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EFA6C-9BDD-4DEC-A4F9-2BDF2B59BA82}">
      <dsp:nvSpPr>
        <dsp:cNvPr id="0" name=""/>
        <dsp:cNvSpPr/>
      </dsp:nvSpPr>
      <dsp:spPr>
        <a:xfrm rot="10800000">
          <a:off x="6152606" y="3531270"/>
          <a:ext cx="689956" cy="69013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252070-A251-4C4D-B473-0EA2E7E11930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99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DEB8AC-DC3F-4E1C-84AC-70828588AD56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70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54E0-FFBA-4395-9C7B-2B3650AB12F8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BCE-238B-40D1-8640-E8B807291BA6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536-53AD-41FF-9601-987595A77F9D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29FF-42FF-4D95-9312-78D1FACAAA95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436E-CE3C-4682-B005-F0BCEC66B693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08DB-BE5E-4F01-912C-E31F4046E087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B94-5544-4844-8C8A-710690D8EE6C}" type="datetime1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C0E7-C5B6-4136-B34E-4A93D4B7E224}" type="datetime1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FE10-18BF-44D3-8254-DBF2B09711F7}" type="datetime1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A5F9-CAB9-4179-A1BE-5741CAD966C8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D342-4F0B-479A-AEA8-1AEA545CB322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A87F-BE34-43DE-9048-C116CDDB895A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stat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.k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82892" y="2488694"/>
            <a:ext cx="4176000" cy="1152128"/>
          </a:xfrm>
        </p:spPr>
        <p:txBody>
          <a:bodyPr lIns="72000" rIns="72000">
            <a:normAutofit fontScale="90000"/>
          </a:bodyPr>
          <a:lstStyle/>
          <a:p>
            <a:pPr algn="ctr"/>
            <a:r>
              <a:rPr lang="ru-RU" sz="2000" dirty="0"/>
              <a:t>Программы поддержки</a:t>
            </a:r>
            <a:br>
              <a:rPr lang="ru-RU" sz="2000" dirty="0"/>
            </a:br>
            <a:r>
              <a:rPr lang="ru-RU" sz="2000" dirty="0" smtClean="0"/>
              <a:t>женского предпринимательства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Казахстане: опыт Фонда «</a:t>
            </a:r>
            <a:r>
              <a:rPr lang="ru-RU" sz="2000"/>
              <a:t>Даму</a:t>
            </a:r>
            <a:r>
              <a:rPr lang="ru-RU" sz="2000" smtClean="0"/>
              <a:t>» 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616" y="4442792"/>
            <a:ext cx="3168352" cy="3612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2018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4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576" y="141685"/>
            <a:ext cx="5566643" cy="713184"/>
          </a:xfrm>
        </p:spPr>
        <p:txBody>
          <a:bodyPr/>
          <a:lstStyle/>
          <a:p>
            <a:pPr algn="l"/>
            <a:r>
              <a:rPr lang="ru-RU" altLang="ru-RU" sz="1500" dirty="0"/>
              <a:t>Единая программа поддержки и развития бизнеса «ДКБ 2020». </a:t>
            </a:r>
            <a:r>
              <a:rPr lang="ru-RU" altLang="ru-RU" sz="1500" i="1" dirty="0"/>
              <a:t>Субсидирование ставки вознаграждения</a:t>
            </a:r>
          </a:p>
        </p:txBody>
      </p:sp>
      <p:sp>
        <p:nvSpPr>
          <p:cNvPr id="20483" name="Номер слайда 67"/>
          <p:cNvSpPr txBox="1">
            <a:spLocks/>
          </p:cNvSpPr>
          <p:nvPr/>
        </p:nvSpPr>
        <p:spPr bwMode="auto">
          <a:xfrm>
            <a:off x="7380000" y="4860000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151904-B8CC-43BC-A814-41866D635012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/>
              <a:t>10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3832448"/>
            <a:ext cx="6552728" cy="971550"/>
          </a:xfrm>
          <a:prstGeom prst="roundRect">
            <a:avLst>
              <a:gd name="adj" fmla="val 1168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anchor="ctr"/>
          <a:lstStyle/>
          <a:p>
            <a:pPr marL="152400" indent="-152400">
              <a:lnSpc>
                <a:spcPct val="110000"/>
              </a:lnSpc>
              <a:spcAft>
                <a:spcPts val="225"/>
              </a:spcAft>
              <a:buClr>
                <a:schemeClr val="accent2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Поддержано </a:t>
            </a:r>
            <a:r>
              <a:rPr lang="ru-RU" sz="900" b="1" dirty="0">
                <a:solidFill>
                  <a:schemeClr val="tx1"/>
                </a:solidFill>
                <a:cs typeface="Arial" pitchFamily="34" charset="0"/>
              </a:rPr>
              <a:t>3 432 проекта женщин предпринимателей </a:t>
            </a: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стоимостью </a:t>
            </a:r>
            <a:r>
              <a:rPr lang="ru-RU" sz="900" b="1" dirty="0">
                <a:solidFill>
                  <a:schemeClr val="tx1"/>
                </a:solidFill>
                <a:cs typeface="Arial" pitchFamily="34" charset="0"/>
              </a:rPr>
              <a:t>373 млрд. тенге т.е. 31% </a:t>
            </a: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от общего количества участников</a:t>
            </a:r>
          </a:p>
          <a:p>
            <a:pPr marL="152400" indent="-152400">
              <a:lnSpc>
                <a:spcPct val="110000"/>
              </a:lnSpc>
              <a:spcAft>
                <a:spcPts val="225"/>
              </a:spcAft>
              <a:buClr>
                <a:schemeClr val="accent2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Лидирующим регионом по количеству заключенных договоров является </a:t>
            </a:r>
            <a:r>
              <a:rPr lang="ru-RU" sz="900" dirty="0" err="1">
                <a:solidFill>
                  <a:schemeClr val="tx1"/>
                </a:solidFill>
                <a:cs typeface="Arial" pitchFamily="34" charset="0"/>
              </a:rPr>
              <a:t>Восточно</a:t>
            </a: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 - Казахстанская область</a:t>
            </a:r>
          </a:p>
          <a:p>
            <a:pPr marL="152400" indent="-152400">
              <a:lnSpc>
                <a:spcPct val="110000"/>
              </a:lnSpc>
              <a:spcAft>
                <a:spcPts val="225"/>
              </a:spcAft>
              <a:buClr>
                <a:schemeClr val="accent2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В структуре проектов: 24% - проекты обрабатывающей промышленности 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1043608" y="3576464"/>
            <a:ext cx="6075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/>
              <a:t>Результаты:</a:t>
            </a:r>
          </a:p>
        </p:txBody>
      </p:sp>
      <p:pic>
        <p:nvPicPr>
          <p:cNvPr id="2048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0" b="24883"/>
          <a:stretch>
            <a:fillRect/>
          </a:stretch>
        </p:blipFill>
        <p:spPr bwMode="auto">
          <a:xfrm>
            <a:off x="1678211" y="1753617"/>
            <a:ext cx="3945112" cy="9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4"/>
          <p:cNvSpPr txBox="1">
            <a:spLocks noChangeArrowheads="1"/>
          </p:cNvSpPr>
          <p:nvPr/>
        </p:nvSpPr>
        <p:spPr bwMode="auto">
          <a:xfrm>
            <a:off x="5977086" y="1782191"/>
            <a:ext cx="1619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Arial Narrow" panose="020B0606020202030204" pitchFamily="34" charset="0"/>
              </a:rPr>
              <a:t>Остальное погашается</a:t>
            </a:r>
          </a:p>
          <a:p>
            <a:pPr algn="ctr" eaLnBrk="1" hangingPunct="1"/>
            <a:r>
              <a:rPr lang="ru-RU" altLang="ru-RU" sz="1200" b="1" dirty="0">
                <a:latin typeface="Arial Narrow" panose="020B0606020202030204" pitchFamily="34" charset="0"/>
              </a:rPr>
              <a:t>(субсидируется)</a:t>
            </a:r>
          </a:p>
          <a:p>
            <a:pPr algn="ctr" eaLnBrk="1" hangingPunct="1"/>
            <a:r>
              <a:rPr lang="ru-RU" altLang="ru-RU" sz="1200" b="1" dirty="0">
                <a:latin typeface="Arial Narrow" panose="020B0606020202030204" pitchFamily="34" charset="0"/>
              </a:rPr>
              <a:t>государством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3016474" y="980902"/>
            <a:ext cx="1963340" cy="66967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ru-RU" sz="788" dirty="0">
                <a:latin typeface="+mj-lt"/>
              </a:rPr>
              <a:t>Номинальная ставка вознаграждения по договору банковского займа/ договору финансового лизинга</a:t>
            </a:r>
          </a:p>
          <a:p>
            <a:pPr algn="ctr" eaLnBrk="1" hangingPunct="1">
              <a:defRPr/>
            </a:pPr>
            <a:r>
              <a:rPr lang="ru-RU" sz="1200" b="1" dirty="0">
                <a:latin typeface="Arial Narrow" pitchFamily="34" charset="0"/>
              </a:rPr>
              <a:t>Базовая ставка НБ РК + 5%</a:t>
            </a:r>
          </a:p>
          <a:p>
            <a:pPr algn="ctr" eaLnBrk="1" hangingPunct="1">
              <a:defRPr/>
            </a:pPr>
            <a:endParaRPr lang="ru-RU" sz="788" dirty="0">
              <a:latin typeface="+mj-lt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4131606" y="318207"/>
            <a:ext cx="232172" cy="2664843"/>
          </a:xfrm>
          <a:prstGeom prst="leftBrace">
            <a:avLst>
              <a:gd name="adj1" fmla="val 46693"/>
              <a:gd name="adj2" fmla="val 50000"/>
            </a:avLst>
          </a:prstGeom>
          <a:ln w="3238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8" name="Левая фигурная скобка 27"/>
          <p:cNvSpPr/>
          <p:nvPr/>
        </p:nvSpPr>
        <p:spPr>
          <a:xfrm rot="10800000">
            <a:off x="5623323" y="1709738"/>
            <a:ext cx="177403" cy="717947"/>
          </a:xfrm>
          <a:prstGeom prst="leftBrace">
            <a:avLst>
              <a:gd name="adj1" fmla="val 46693"/>
              <a:gd name="adj2" fmla="val 50000"/>
            </a:avLst>
          </a:prstGeom>
          <a:ln w="3238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525536" y="2979590"/>
            <a:ext cx="1863329" cy="42716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ru-RU" sz="788" dirty="0">
                <a:latin typeface="+mj-lt"/>
              </a:rPr>
              <a:t>Предприниматель самостоятельно погашает</a:t>
            </a:r>
          </a:p>
          <a:p>
            <a:pPr algn="ctr" eaLnBrk="1" hangingPunct="1">
              <a:defRPr/>
            </a:pPr>
            <a:r>
              <a:rPr lang="ru-RU" sz="1200" b="1" dirty="0" smtClean="0">
                <a:latin typeface="Arial Narrow" pitchFamily="34" charset="0"/>
              </a:rPr>
              <a:t>60</a:t>
            </a:r>
            <a:r>
              <a:rPr lang="ru-RU" sz="1200" b="1" dirty="0">
                <a:latin typeface="Arial Narrow" pitchFamily="34" charset="0"/>
              </a:rPr>
              <a:t>% от номинальной ставки</a:t>
            </a:r>
          </a:p>
        </p:txBody>
      </p:sp>
      <p:sp>
        <p:nvSpPr>
          <p:cNvPr id="30" name="Левая фигурная скобка 29"/>
          <p:cNvSpPr/>
          <p:nvPr/>
        </p:nvSpPr>
        <p:spPr>
          <a:xfrm rot="16200000">
            <a:off x="3373526" y="2220056"/>
            <a:ext cx="183356" cy="1205485"/>
          </a:xfrm>
          <a:prstGeom prst="leftBrace">
            <a:avLst>
              <a:gd name="adj1" fmla="val 46693"/>
              <a:gd name="adj2" fmla="val 50000"/>
            </a:avLst>
          </a:prstGeom>
          <a:ln w="3238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1" name="Прямоугольник 30"/>
          <p:cNvSpPr/>
          <p:nvPr/>
        </p:nvSpPr>
        <p:spPr>
          <a:xfrm>
            <a:off x="3544837" y="2939109"/>
            <a:ext cx="3475435" cy="640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88" dirty="0"/>
              <a:t>Для малых городов, моногородов и сельской местности, а также проектов Госпрограммы индустриально-инновационного развития </a:t>
            </a:r>
          </a:p>
          <a:p>
            <a:pPr algn="ctr" eaLnBrk="1" hangingPunct="1">
              <a:defRPr/>
            </a:pPr>
            <a:r>
              <a:rPr lang="ru-RU" sz="1200" b="1" dirty="0">
                <a:latin typeface="Arial Narrow" pitchFamily="34" charset="0"/>
              </a:rPr>
              <a:t>50% от номинальной ставки</a:t>
            </a:r>
          </a:p>
        </p:txBody>
      </p:sp>
    </p:spTree>
    <p:extLst>
      <p:ext uri="{BB962C8B-B14F-4D97-AF65-F5344CB8AC3E}">
        <p14:creationId xmlns:p14="http://schemas.microsoft.com/office/powerpoint/2010/main" val="4117088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10196" y="285362"/>
            <a:ext cx="5409034" cy="485775"/>
          </a:xfrm>
        </p:spPr>
        <p:txBody>
          <a:bodyPr/>
          <a:lstStyle/>
          <a:p>
            <a:pPr algn="l"/>
            <a:r>
              <a:rPr lang="ru-RU" altLang="ru-RU" sz="1500" dirty="0"/>
              <a:t>Единая программа поддержки и развития бизнеса «ДКБ 2020». </a:t>
            </a:r>
            <a:r>
              <a:rPr lang="ru-RU" altLang="ru-RU" sz="1500" i="1" dirty="0"/>
              <a:t>Гарантирование кредита</a:t>
            </a:r>
          </a:p>
        </p:txBody>
      </p:sp>
      <p:pic>
        <p:nvPicPr>
          <p:cNvPr id="21507" name="Picture 21" descr="https://fbcdn-sphotos-a-a.akamaihd.net/hphotos-ak-xfa1/t31.0-8/10373144_315187488632838_593451207230296437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6" t="9296" b="7550"/>
          <a:stretch>
            <a:fillRect/>
          </a:stretch>
        </p:blipFill>
        <p:spPr bwMode="auto">
          <a:xfrm>
            <a:off x="1331119" y="1020713"/>
            <a:ext cx="6426994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67744" y="2067694"/>
            <a:ext cx="1565672" cy="5405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650" b="1" dirty="0">
                <a:solidFill>
                  <a:schemeClr val="tx1"/>
                </a:solidFill>
              </a:rPr>
              <a:t>Гарантия</a:t>
            </a:r>
          </a:p>
          <a:p>
            <a:pPr algn="ctr" eaLnBrk="1" hangingPunct="1">
              <a:defRPr/>
            </a:pPr>
            <a:r>
              <a:rPr lang="ru-RU" sz="1650" b="1" dirty="0">
                <a:solidFill>
                  <a:schemeClr val="tx1"/>
                </a:solidFill>
              </a:rPr>
              <a:t>до 85%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119" y="3559124"/>
            <a:ext cx="3187304" cy="1476000"/>
          </a:xfrm>
          <a:prstGeom prst="roundRect">
            <a:avLst>
              <a:gd name="adj" fmla="val 1168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0" bIns="27000"/>
          <a:lstStyle/>
          <a:p>
            <a:pPr marL="130969" indent="-130969">
              <a:lnSpc>
                <a:spcPct val="110000"/>
              </a:lnSpc>
              <a:spcAft>
                <a:spcPts val="225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cs typeface="Arial" pitchFamily="34" charset="0"/>
              </a:rPr>
              <a:t>Женщины предприниматели могут запустить проект, обеспечив </a:t>
            </a:r>
            <a:r>
              <a:rPr lang="ru-RU" sz="1050" b="1" dirty="0">
                <a:solidFill>
                  <a:schemeClr val="tx1"/>
                </a:solidFill>
                <a:cs typeface="Arial" pitchFamily="34" charset="0"/>
              </a:rPr>
              <a:t>от 15% кредита собственными залогами</a:t>
            </a:r>
            <a:r>
              <a:rPr lang="ru-RU" sz="105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130969" indent="-130969">
              <a:lnSpc>
                <a:spcPct val="110000"/>
              </a:lnSpc>
              <a:spcAft>
                <a:spcPts val="225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50" b="1" dirty="0">
                <a:solidFill>
                  <a:schemeClr val="tx1"/>
                </a:solidFill>
                <a:cs typeface="Arial" pitchFamily="34" charset="0"/>
              </a:rPr>
              <a:t>Без отраслевых ограничений/ Приоритетные сектора экономики </a:t>
            </a:r>
            <a:r>
              <a:rPr lang="ru-RU" sz="825" i="1" dirty="0">
                <a:solidFill>
                  <a:schemeClr val="tx1"/>
                </a:solidFill>
                <a:cs typeface="Arial" pitchFamily="34" charset="0"/>
              </a:rPr>
              <a:t>(в зависимости от направления)</a:t>
            </a:r>
            <a:endParaRPr lang="ru-RU" sz="1050" i="1" dirty="0">
              <a:solidFill>
                <a:schemeClr val="tx1"/>
              </a:solidFill>
              <a:cs typeface="Arial" pitchFamily="34" charset="0"/>
            </a:endParaRPr>
          </a:p>
          <a:p>
            <a:pPr marL="130969" indent="-130969">
              <a:lnSpc>
                <a:spcPct val="110000"/>
              </a:lnSpc>
              <a:spcAft>
                <a:spcPts val="225"/>
              </a:spcAft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50" dirty="0">
                <a:solidFill>
                  <a:schemeClr val="tx1"/>
                </a:solidFill>
                <a:cs typeface="Arial" pitchFamily="34" charset="0"/>
              </a:rPr>
              <a:t>Максимальная сумма кредита – </a:t>
            </a:r>
            <a:r>
              <a:rPr lang="ru-RU" sz="1050" b="1" dirty="0">
                <a:solidFill>
                  <a:schemeClr val="tx1"/>
                </a:solidFill>
                <a:cs typeface="Arial" pitchFamily="34" charset="0"/>
              </a:rPr>
              <a:t>1 850  млн. </a:t>
            </a:r>
            <a:r>
              <a:rPr lang="ru-RU" sz="1050" b="1" dirty="0" err="1">
                <a:solidFill>
                  <a:schemeClr val="tx1"/>
                </a:solidFill>
                <a:cs typeface="Arial" pitchFamily="34" charset="0"/>
              </a:rPr>
              <a:t>тг</a:t>
            </a:r>
            <a:r>
              <a:rPr lang="ru-RU" sz="1050" b="1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1510" name="Номер слайда 67"/>
          <p:cNvSpPr txBox="1">
            <a:spLocks/>
          </p:cNvSpPr>
          <p:nvPr/>
        </p:nvSpPr>
        <p:spPr bwMode="auto">
          <a:xfrm>
            <a:off x="7380000" y="4860000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825B41-7EDE-465B-AF1D-9DCDCB482834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/>
              <a:t>11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0348" y="3559124"/>
            <a:ext cx="3077765" cy="1476000"/>
          </a:xfrm>
          <a:prstGeom prst="roundRect">
            <a:avLst>
              <a:gd name="adj" fmla="val 1168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000" tIns="27000" rIns="27000" bIns="27000" anchor="ctr"/>
          <a:lstStyle/>
          <a:p>
            <a:pPr marL="152400" indent="-152400">
              <a:lnSpc>
                <a:spcPct val="110000"/>
              </a:lnSpc>
              <a:spcAft>
                <a:spcPts val="225"/>
              </a:spcAft>
              <a:buClr>
                <a:schemeClr val="accent2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825" dirty="0">
                <a:solidFill>
                  <a:schemeClr val="tx1"/>
                </a:solidFill>
                <a:cs typeface="Arial" pitchFamily="34" charset="0"/>
              </a:rPr>
              <a:t>Поддержано </a:t>
            </a:r>
            <a:r>
              <a:rPr lang="ru-RU" sz="825" b="1" dirty="0">
                <a:solidFill>
                  <a:schemeClr val="tx1"/>
                </a:solidFill>
                <a:cs typeface="Arial" pitchFamily="34" charset="0"/>
              </a:rPr>
              <a:t>1 302 проектов женщин предпринимателей </a:t>
            </a:r>
            <a:r>
              <a:rPr lang="ru-RU" sz="825" dirty="0">
                <a:solidFill>
                  <a:schemeClr val="tx1"/>
                </a:solidFill>
                <a:cs typeface="Arial" pitchFamily="34" charset="0"/>
              </a:rPr>
              <a:t>стоимостью </a:t>
            </a:r>
            <a:r>
              <a:rPr lang="ru-RU" sz="825" b="1" dirty="0">
                <a:solidFill>
                  <a:schemeClr val="tx1"/>
                </a:solidFill>
                <a:cs typeface="Arial" pitchFamily="34" charset="0"/>
              </a:rPr>
              <a:t>37 млрд. тенге т.е. 35% </a:t>
            </a:r>
            <a:r>
              <a:rPr lang="ru-RU" sz="825" dirty="0">
                <a:solidFill>
                  <a:schemeClr val="tx1"/>
                </a:solidFill>
                <a:cs typeface="Arial" pitchFamily="34" charset="0"/>
              </a:rPr>
              <a:t>от общего количества участников</a:t>
            </a:r>
            <a:r>
              <a:rPr lang="ru-RU" sz="825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152400" indent="-152400">
              <a:lnSpc>
                <a:spcPct val="110000"/>
              </a:lnSpc>
              <a:spcAft>
                <a:spcPts val="225"/>
              </a:spcAft>
              <a:buClr>
                <a:schemeClr val="accent2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825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825" dirty="0">
                <a:solidFill>
                  <a:schemeClr val="tx1"/>
                </a:solidFill>
                <a:cs typeface="Arial" pitchFamily="34" charset="0"/>
              </a:rPr>
              <a:t>Лидирующим регионом по количеству заключенных договоров является Актюбинская область</a:t>
            </a:r>
          </a:p>
          <a:p>
            <a:pPr marL="152400" indent="-152400">
              <a:lnSpc>
                <a:spcPct val="110000"/>
              </a:lnSpc>
              <a:spcAft>
                <a:spcPts val="225"/>
              </a:spcAft>
              <a:buClr>
                <a:schemeClr val="accent2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825" dirty="0">
                <a:solidFill>
                  <a:schemeClr val="tx1"/>
                </a:solidFill>
                <a:cs typeface="Arial" pitchFamily="34" charset="0"/>
              </a:rPr>
              <a:t>В структуре проектов: 27% - проекты обрабатывающей промышленности </a:t>
            </a: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1439467" y="3306713"/>
            <a:ext cx="30789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/>
              <a:t>Условия программы: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4680348" y="3306713"/>
            <a:ext cx="30777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/>
              <a:t>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205012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2989241"/>
            <a:ext cx="9144000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50" b="1" dirty="0"/>
              <a:t>ИП </a:t>
            </a:r>
            <a:r>
              <a:rPr lang="ru-RU" sz="1050" b="1" dirty="0" err="1"/>
              <a:t>Сугирбекова</a:t>
            </a:r>
            <a:r>
              <a:rPr lang="ru-RU" sz="1050" b="1" dirty="0"/>
              <a:t> Гульнара – дошкольное образование</a:t>
            </a:r>
          </a:p>
        </p:txBody>
      </p:sp>
      <p:sp>
        <p:nvSpPr>
          <p:cNvPr id="25603" name="AutoShape 4" descr="data:image/jpeg;base64,/9j/4AAQSkZJRgABAQAAAQABAAD/2wCEAAkGBxMTEhUTExMVFRUXGB0aFxcXFxgdGRsbHxgaGB0eGBodHyggGholGxgYITEiJikrLi4uFx8zODMtNygtLisBCgoKDg0OGxAQGi0lICUtLS0tLS0tLS0tLS0tLS0tLS0tLS0tLS0tLS0tLS0tLS0tLS0tLS0tLSstKy0tLS0tN//AABEIAL4BCQMBIgACEQEDEQH/xAAcAAACAwEBAQEAAAAAAAAAAAAFBgIDBAcBAAj/xABOEAACAQIEBAMEBgUJBQUJAAABAhEDIQAEEjEFIkFRBhNhMnGBkQcUI0KhsVJicsHRFTNTgpKi0uHwJHOUsrMWFzRDo0Rjg5PC0+Lj8f/EABgBAAMBAQAAAAAAAAAAAAAAAAECAwAE/8QAJhEAAgICAgEEAgMBAAAAAAAAAAECEQMhEjFBEyIyUQRhQnGxFP/aAAwDAQACEQMRAD8AR61b1xhapjK2Y9cV+di6BZqZ8RD4o8zHgfGNZvy7YI5CsRqHeMC3pOgBZGUNsSCJtONOWax/10wFszNtTNHvgt4PzROdoX+83/TfC3UODvgym31vLuVOjWV1QdM+Wxidpi8YM/iwLs6/5pxFqx74ieuIPjgKFtSse+KjWPfFVasqiWYD3kDHi6iAVpuQeunSPgWifhjGJtUOPfMNr4gG6QQRuCII94O2PVOMYsruY3+7/HFnmmB7sUVzY/s/uOPg/wCWMYNZR+Rfdi4HGPJToUQ39lu/eMX02J2DH+o/71wQF+rFWaqQhJJ6QBuT0Hptv2GJii52U/Ij88Z80jB6YZYk9Y/SX1xmZFaV68WoUyLb1WB+MTBxYM1W65dfhmD+8Yvo0H6KYkx7pIx69F/0W+WMroJnOccf+z1PhUU/K2Inicb0c18EU/li52jcN8FJ/LEfP/Vqf2f4nGAUNxykNxmF99B/zGMeb8W5SnANRpPTy2DDrcHBIZ0/0dXePZA77c21vxwueI+GGsKsZSajhAKhWnqGk3lg07QMYIeyvGaL01qCquljpUsYJb9EA31emN2vCdwPhFSlSFOrlzUAqCoshDoMRbU+/ujc4ZPrLf0NX/0v/uYwDcHxIPjAK7X+yqfHyr+77THozL/0FT4tSH/14wDfrx95mMIzD/0J/wDmU/3McS8yp/Rf+omME2GpjzXjIWqf0Y+NUfuXF+n1X+9/hxjH5m8P+IKuUdnpaZZSrBlDAjsQf8sB1PTHpxWMdyQhcjXxMntilRixcFmGDjnGVrquhaizBZXKsA0sx0NOogljEgQLYy5eoQvKYJi/zwPpjG6n+4fvwqiloJq4nnvMZCQAVRUJH3tM80QImdr7b4K+Ec64zFCmJZfN1BZHtFCtpIAthdc3wV8IN/tuX/3g/I4M0uIF2diLOfvU092qqfksKP7eIaR1NR/RmCL/AGafNH9fEna+Eir4yqrUdfKpkKzD2mBgEj1vjiKDzSbT7OlP2FCn+0Zf+9ibhHuRLd2uT8ThIHjY/eywj9Wt+408STx3S60Kv9VqZ/MrgUMnQ8qJgMZA2k8w/Zbce4yPTFNTLMNuf0jmHvX73vX5DChlvHuVddQFdbxzU16fsucN+VzQqKvqAR37jAaoKplFSrax6fuxFaxHUR3nF+aGoNtqizdZ2Gr9IfCfXGalRpiAGAAMwFtvfp1xjUGslnqQCUzXAfT7PlMY9Jnf0xPiHFKNHT5tdlDGF1ZepBPYYyZXOpGmlWRnprqdVA1oD1IvHzkTeMCMs5rZioKh1qkhdUMBJvAO2wwyYlDblOI5eoQKbhydgFYHv1P54lmMsxqISAAJI5SIuCATqMkx2GA1ahTVbKshl+6o+8OwwJbgqjVpBgbc7Bj3liDbDJcgdDzkKtTmkystpApm1zu0mfkMBfFfHquXSm3szqktTYi1xewBgG03wpVODSZ/2kT+jmTHytAxtHD6OUoo+cWvmDVv5L1mfQoDQVB3Yz1IifTGkuK2FbdIbU4dXYAnNLcbCgP8eEXiXi2tSr1KJfVodkB8oX0kifa9MNPB/GWXrSoVqLKurS8GVG8RNxhI4rwmpUzD1hCBnZgdwwJJgxMEg9sImmFxrsbuDfWatNahrrDqGAKwQCOojG76lmJ/n1Pz/wAOBXCsw9MIjLTBMKNLkmyKb8ogjVtgjmM46i2mSR16TgbAqNGey9VjNOpoUDb177YoDVtOlnQ9mAYMLTcix+IxVxXiVSm+laYddIuXI3kdFPpgfXzNQqh030xudwT6e7Bs1F2YzVVGA81n1T7PQiJ6Y9HG6eWpHM5x6opqQqppOp3IJECBIAHu+WBFaWZVOkOVLaVaTc3n5YGeIOBeetKk7soD1HYi5HIgUR681/Q4VzpWNCHJ0ZM79MeYNU+VlqAozZHU649WDaR8Bg1wXxiM4Ip66NYXNHWzK3fy2if6pGAnCPBtFS2sFipt2I79Tg9wTwpSSulddVM02mB1gwbg7HbvfE/W5OkVlhqNhgfWN/tvlV/w4++37VvlV/w4Yc1mRygzc4nb9E/6+OL2c5+UXGIRfGpqcDFMY7RDwJiYXHwOPRjGNNEY0JufcP34z08XUzv7h+/GQWQqb4KeFD/tmX/3gwMdcEPC8jOUP94uGl8WBHYdd8ci4i/21W//AJj/APOcdVDXFx8xjkvEq2qrUECzv/znHCkVsrVycVajOIZ7iCUksCXIsCbe8+mKMrmfNWQDqHtCPxHphkma0RyVSEj1P5nHaMhWgU7xCr+QxxBDAj3/AJnHZaOwi8Abe4YVpthTC5rX3BxhNY48pg6r2vcYqSi5NlJ9wJ/LC8WHkgJwbNvQ4nU0sIrU6g2BA5dS6pH6VMD44Y85SzVLTXautViwUoKQTUrNBuLEiZHuxRluCpXeoqAvmKaSUdNK3IlVJuWAMyYH54PUMupBSnR0sWBZUDkqVg8wi14xKcZpovBY2myOcqfdB3Zf+YYtpuJueoj/AFGM2ZRldSwYHzEkFSN3HfFCMajsihmYRAQEna+oi69Ngd8Xi67OSXQVyexMg2tG/wAcLHiPN1KtdoeAIRRFlVRG/Ukyb98a3p1kOkBkJUkB6rU5PrqgAbyfTGDiHDa3mNpTzHgM3lh3gkTuFuL74XNtaL/jJKWwXRyDVczTvAjSSNzJ5o9Iw8Vsknl6dJUMoHKINpiO3ywocDz6U8ylBlqeczydVJxy2gJsSdV9ogb4bOM1wquPLrKV2kNJJNhAEAe754SEJByyTkY3yHleUyu6rqcAyC0sFFwV25D88EquUWpAbWeZTNhdWDDYbSMKT8GXMUlJrVKbLJJUmSzG53kRBgdjg/kOGUEWlC1jUXSDUdmIaIExqj8MEno2cSTnY3uB7tumLOEuNQBNgpsQpvMiLb/wwAz5nP11JkeTRIUk2vVBIE22F/TGXifE8vllD1A5vAWmygm0klmMKoteCbjDJbFY618mvma4WQu5iI+XecYOJIFAQgBnbUB97SEYao3AJNp3g459xL6RqgYDLrRy8WJZ/NqntzPGn3AfHphiyvEUGSo57NV4qAPTJqEnzedtI5QSCO4EROBkg3HQ2NpSVhnhhA6HV27+7H1TOvYKp9vmMqIX4E9I+eFjxFxxPqdF6FQmpVYksquulEOyagGILEHV1jA3hHjyqoC5ikmZAiHP2dYDtrUQ3pI+OJY8Djtlcua1SOnZRajnY+pNvlgn5K+vywt8G4xSzS6qS1RESKoWQSNgVJn34IaRizic6Z+barYzHGvPrFR17Ow+TEfuxiJx3fomGM1wfRkqGa1kmtUqJ5enbQSLNNyY2jDVW8BUFXyBmic+KXmmiQNBtJUWkdYOonrEYG+F/E31bLhMxk/rFAVfMosRASqBfSzKVO07yL79IcN8S1F4k+cqUKj1G1fZIGDLKBVEFZIVAOgnfE9hFynUtjdkqeoOe2n8df8AD8cDg04JcLqgBwesR8J/jiiMz4pGCfAMpGcypkENUXb3xGMTuh3Yj4Y3+H3H1igO1ZDPWNQBw0noVHU6OVdHVhAIPUAiOtjbbHHOI0NFepv/ADjj+8drD5Y7QmZpxOs/L/PHFuN1SalXTuKtSPi7QfnjkHQp5pyzMWJJk4Z/CWXuilwhYqbkgAM0SzD2RF/divj/AIa05spRP2L0xmKbMbCkyh4Y3upOj3jGrgeRfQ9QqSurQXElQYsGIFp2vGHjJx2jOmYuL5V6VaqlVNNRajh1k2OttjYkdQeog46JxPggzFc1HqH2EQA81lGneZA9/rgX4j4WM2mQzSldVVBRzDLtrpJOsjuEBUmPuL0jDNw7K/ZlhWosQAWh2JW0ywCW+PfAU3F8kBq1Ru+r+WxQ/diDMgiJBB6ggg400wNQvbSZHxEdbWnp0xGtnKdWipDp5lJ/KMaoKsCy3YD2eb54syGSqlTUTy21ExFakeURGxid5v2xoyalyBJKSoGca4rmMpnCaZVA6IVbSGDrpiQTMQZETaPXGg5xs6qvXrLlXpN/4imRTFQFI0NNRTqFtiRfpifHsjrycMUFSgwdB5lNiVdgrrZrDUykdOXCx4wyZppQWF0jzACHRpP2cmFYxJn4ADF8K5zW9iy1EesrwunTpqq1xWBfUWaomoEXBnWZEj8RjFU4QaxAWq+XKEsCj05eQVgaKoPz7jHLCn6v4YlSQEjlG/UDvOOv/kfLny3/AETeX21Qa8f8KfL/AFd5qspZoerIYOpUhSrMSGAXVOxGJeC8nWrivXbNZikNY8yoGqTUJWbtrEsABvPtLthvyHhmpXyBoPThatLXTaSdNZCxRjyjSCLHeQYxkp+G6tPRSp0KhSipXUKU63YfaOPMBB1HVvsIAiMcbm1kcrKVcEkJ3jRa2VqUHSrXYsjlK7a1J5ypCkuxVgIm49oHDB4f4VmqmXpVDnq6q6qU1Nmeo9GMj3GMHh4S86g9GvQrNTWp59LXCtyiDTJAgB1GkxjNw/gdUu7sjhi03QgC/KFjYBRHbYdMaOWSk5GlHSI5dGpsyVHZmVmksWLRraJ1c20YjU4XXUTV4p5Y1QPMr1kH6UXfcA7R098M2Z4ItY081Wpt5qDQVmFcqeVmEC177eyBfCj9IiNppcxeWJ2JNgBJbvciPTDfjWpNfYuTZoz2dPnu1HiWVoKURSfrVPU2nVNhPfeRucY6lLMVSjU85TzTJUBXTmVqaSabhWhiQp1lAJ79N8KLUnFiCPQgj92D3gXLls2hlRp1QWA3KMFjUDHNF8d7x+nB1/iIuVsOVxxM3q1Dp++SaelQLtqtcATYT8cecM4rQoZSlRTMZV2VyXFSlWZGQljA+ykGSuw6HH2b1lmpk0+dXpghW0XUgaTpLBSbW/LC8vhTNgXoVQZiAjEbd1BWPjiSUM25Uq+qQVJw/YV4/wAeWqkGhwysoGkKKVbWoO2nWqEAd1Ii2EvO01XSVp+WCokaqjAnURINRmInsD0w7eEfDZaowr0yAVYIH1qNUWkWJ6fPAf6ROHmlWphVC0nRfKjYBbOtxqkPNjJv8Mc/5Cxwjxj39lcU5SZPhHiQZSk8UhUdyApdj5a2M6qYjWfSR8MMX/eTl/6Gn/wv/wCzHO8y80T6MIwN1Y4mdFGLjalMxWUxIqvsQR7ZO4JB37nA+caeKCK1X/eNH9o4yDHWTOicB4P9d4XTormKNJ0zLvFRoto02G/3t/TDlS8O1P5VOeFWkaZWCocl/wCZFPtESO+OW+HuCZCvTLZnPDLVQxAVqYYFYBBkx1JG/TDHw/6MKFddVDiCVV21LluX5+b+WIvsYQWN8asm2/uwPZYJHYkfLG/hbCTPb9+LIQsO+CXA6jfWKM/poP7wxnLpO344L8Jr0vNojRzeYl5n746RbDS6Mhr81hjnWeaKtUkffaP7Rx1uq1A3IPwIxzPjDUi7gAg62gyCPaPa8+nTHIOmRzFZmy5CA9EJHRR9oVn9GYMdTfrivh2V0IH0zMg7+sHccyzbpON+QyynKVKgcF00u6hGIAdWXTqUEBuQ3MC/TfFfD6wKkWhB3tJNwREntbbDuqET2buAVHFFqS2lgQeYMGf7NoIIN0ppbbDHwqkw5t+sNcEbwR2vt0xh8AIlepWRjpYaHWbqSHIg2jqBBI37jDjl+FU0geYOUsJMwSCbbAxEbA7jAkkaLF2s3l+cEVitWmGJIHK9Mmn32KVDffAmhkZK6pmLGLTANuu7HDVXyKVsw1EVAn2IYc0TzliOcCwEH4YJZfgGq3mqQFEabkG1zfYgHt8cGlQL2DshUFOnVdN/LZSgkAXHpBB6CTHXC7U4aa+idKMWMMU+cqjIscpO0z6YeE4KCGFN1JYX0wdipte+3TviihlFpSraSQWX0vMlp2A2kDvh8b47TFlsXl8JSpJFOpp3g5lWnedKFgN+pItidPwY4YMNAIIi1ZjNyIDaVJOk9IweoVKkdz0AFosLQBaL7T6425BSrKxplgs8p1Rsf0iRPSbYt62SuydIXcxXemjNpXSQwlTcsW0+yDCEy1gBZj6Yry3FM5Tpjy6rpy6oZmO95CtIjaLYZvEHDii/YIpSoQ0FQ1omeYG4IH4Yz5XIU2RV0klVKmVEHl0gcov7zfviLVlLoE/9oMwujzKhJLTPmFgABBiDFyG6W9Ixqy/iOuqQK1TT7MPDH2pBVwQfS82xTnOHRURNAOhQGuoMkk3+J/1ONj8OXlK7bCwI5tiTsYmdumC4AUydHj+YBC6y4EM+oK0SARMywABG2/5b6eYfPIaVWlRZQQZCEwbn2W3kgbERG+FgE1sy4SYhVUGOXr0mbmZJEfDDFTDIoo0TCD23upZjF5DdunuG4xuLvRuWtmmt4LyqxNJtVrCvXVT3lBVg/j2xpyPCMvlyXp0AsbyxLie5ZjyyosDjJQy2ktLMdjJa9uu0j5nBTIVgDpklTZgSTE9iTbvthmpV2JzTZS3AcvUZnC1LNqjUAhO4jqFPoca6tN6dFjpDE7hTa9vUkRbriWYPl/ZgmNyxI95JNht6dsVZPPF7zpF9G8wO99/QYRJhbXnsGJRWpTZfLIanzLpjUYnUokGI3Ebn4zn8S+HamZylRGX7XSK1O0kVlEMJAjnW3vY4ZznF0qRzxEGY95iLdbYrzWdamTCqQNuYywMG09Ym3pgO2PFqPk/OOdMUbfpL+/AvWcNv0k5IUczXVQFVqgdQo0gBpMael5wl/WF/SX54jJUdA4/S54S+p5o1aY+wzBLr2VydTJPzYekjphAjH6UyXDk4hw9srXBIHssNwQSNSk/eVhMHowx+fOO8KqZbMVKFUc9NiCejDdWX9VlIYe/F4uyY2/Rr4Qo5pXzFfVUFN9K0RYMQqtLNIkc0abC1zg54s4ZxnMjyaOWWhlhZadKtRBYfrnULfqi3vwmeEfDaZhalevX+r5ejAepbUWP3Vnbp0PtCBg1W8PUqqM3DeJVa1RF1Gi7srlRuUjT+UdJGJvsY5+9MqSCIIMEdiLRi/LPGIATe/vOPmEYuuxWaTVGNfDsyPNpm/tr/AMwwHLYuyT/aJ+0v5jDS6AdBXOIfvH5YUc1UXzHIMy7bj1bG7L1D3wCzdT7R/wBo/mcco4xZLiIYOEp00DUqIZVBIOghgTqkljJJO+LsjmFAPKg33AF5wGpORSqFXQfY0B01iwBC2kHeY+7jCldu/wAwp/dhktCvsdOEuzs7I9BDEMdSKxWxPKxBa3UdsNtDNVwWVaylZIQ60jSLL7J7RYyccjSu0/dnvpWfnFsaWzJN9FPpssdI6HfB4oCR0JXzX1xnot5jpTH64uoEGZERb4H1xronPPBenUqLF9arp32sLLJMCQMczpZjSQwRJAgGDb3QRG+No4y97MLbCtWAnvBYj4bYbigbOpZGvXOkFFEyDKiAI3PXc994wVTNUVhEAMC5ItuOn6TXte56RIVODTRpc7o9Rzq5WLiCoMB9IY7bdzgrTdvMRUpsxLSZQlbEKRbe7AWkwGJGAkkK9hleL0w0OqsLbiLR3ue2LcjxKk1RQukiRIC3FyQdhP5bnpBEZxzTdhWpgEprKwVAUtAlo5b2E+7GPg+botUkMEEdakAC97EE7ASJ3wwtD7ljqowuliATDAtE91mYiTv0GFpPEwXWOdtO8qaZmIgRc3HUyJONfBKz+YPMkyApTexuZ0gggC/SZwH8S8OSlVLPl67+YZY0qVV1sYMmm/KCb3jf0OFS8D3oOfyhTbSQvOeYlCd9jvzTIAuQJ64kuap0+ZkWiJFqlWmLbTChjPYevTCDn/q7mkqVqSAC9KpoWrJJ6OdfSYONFLh78v2gBU6p06iFEmYg2E+7DOLBY6vwunq1USrG+t5vv1GwJg9Pu/PXlOF6zYiB743/AP7jPksq5oKWK69yQmk3hl2I2UgH1BxQ/ERQZPMoqxZiASBqMASQbn2oud8a2loRpN7DJ4aQIPT0BHT0ntjCmVKTub9Inr3tv64jx3xJQoMq1aVQsUBlNMrqMgNzKegv64xv4uy3J5lKtzQFXWjuZgDkSqxvMgnsetsD1X5C8S8BzMUyyIxmYIggE9xHMB+JxQayhSGYhAII0ECPeCdO07TiylnVKny5YSFIZkOlhfS0X2Jm5I04jVRXXYuGE/qxYiWMRfGi0+xZppmPN8YoUQGqM4DX1Ci7LB6kqTpHcnG7NVFdUPMZJQ6kIBtI3MRBMETM4XvF0/ZlVYkEwEWsdMwCSEcDaRqIj0xPKZhUoghojSQulwIQEWJ5dolQBBBt21+5B4+1i79KWVpumWrV2c0kqrSrrTUB9JUtyyRNwRa8H0xq/wC2PAP6Ef8AC1P8OPvpLhaGZfQHUVMvUAIIUkFFOo7bNtuRjnH/AG6zfcfJf4YnkWy+PcTpvgHjJQOGiFdSZ30tFN/kTTPwwI+m3w+pRc0l2okU6vc03Oqmx7hWJWf1j2xo4XwmrSLEEAQVf2SNNmglSYMqI6/PDD4pWlUlCrMHpmkSDCtRfUV5SJJHQyCDB64ZLYORyTwnQ+tZPMZBGVa5qLXpBjAfSoVlnuNM/Gehxu8E+Ec5RzlOtWp+TTpamdmdII0MCBpYzvfpGBfBPCi6sw2bzBy6ZV1Uuo5i5PKVPS2kiJPMNsFanhvP16zUHzlV8mFD/WHqsaTUiNQMFodvQyBE7ESH2OJGaqq1Woy+y1Ryv7JYkfgRjPWxbmEVajhG1IHYK1uZQxANrXAB+OK6mKLsUoxfkl+0T9pfzGPARi/KRrT9ofmMM3oCC4MYX8001WP6x/PDMyrhdzVPnaP0j+eOWylGykB5LExJFJRcT7AO25t2xmRcbaVM+Ul2AYjYkAjSm/f/APHF31L9Y4fmkhaswocWrjSMke4/sjFiZBumj4jB9SIaZkGDnDODo1eiorUqysBUqBCSVAN1ZbEyYWbTq9MD34dUg2SADJBNvfjpH0O+HmWlVruIqViKVNrErSA1OV7aidJ/YGNz2CS0PnCaNJ6Wt8rQpkEjUyi4EQ25IE2ucZOIeKko1fKajUSRqDoJRhDEwVINjb+sO+DOaqeXRAQKRsOoIA2P7Rm474T1r06tOt5qPyqFNKFJXVs1J3NoCgaTaQIAucJKWzJaGjg3GFqnSNesCdBZdRFr6TUJHuNxPScXVc2qioHp6Ail5YI0KImApk79Opwg/WTlICIUy9S/mCoQ7CGulRYVHHVQv3YMgnG3P556lYcwrE6RQfy20O0iJkaQwIDSLBqYIiIB8ACPHs5SoKtcqVAsXp0aZ3YA2YSDJmJvBwO8c0UzWQ8ygTOjWrAhXLUxP3di6MevUbYv8QBTSq03IjSJYEwdWuk0SPZDkEHrgJ4WqFsopVV10WiG0AldLEwzb6mb2f1fdjY5b2aSro5qviXOBdP1mqykRpqEVVjtFUMB8MNv0aMcxmG82hQNOlT1My0gjSLAcpCXGqZXpvfCfxvh/kV6tKICMdP7J5k/uFcdL+iuj5WTaqDBq1T90E6V5eo2lGiO+LNeEJJqh/z2akAEFSwkgdJPwg3jADN82ZVr2JczcAwIgdrIMEVz/MurmN794JPzkYopB2raYgAgEAzfUJkj0b8MaUaYidoX/H4b61UIgxSSNjsQDIIv1wunM1NJAJspHKqz5Yi0gatInaYj0w08dqNVzjgliiFVCzaWZbgEx3wsVcuIgwsNBbSWI6bAixjbE5LRRP3BnwbxNldqABPmIdAA2dVLCPgsYdeDZ0nL0gbkiSOir7QBt7t+xvbHMMhmDSq0aibh1nvAcE/MD5Tjo/hbMF1ZRylYkiLWBHWDZj8saAuQxeKsqtSmJRX0MrNIkNJ0kTqMG/YfhgEWIy1GopDBzpJ1HcLpIMbyYN8O3Hqf2cuC6yupQAxI1AkA7wY2NvXphFrKxoMjuxbWHgobdDG2k7bWiMPXIEdLZD6TqoGQSpq5sytEFehKkPI7GFPzxx++Hj6TM6T9Wo62IWmW0mQBsgIU7ey3zOEacTyN2WxqonWKHFiYqsCWRlNQ7ypYDU0neTpPeQe+GjjeTZ0pMrNy6laJAkEqbL/7ymT6Bxjn3CqsVOdglJpp1TAWFceXM+jMGB/VGG7L5pjkmRiXAYk1GOkltRNQIokkAou5F3xoyYrihe47nKGXV1zWWerSrlQwRgml6c+1BB1RB3+7jJmvFfC69BMtUTOUqCAAIrWgbaoclo/WnDDm6VJqB8wNVpsNVVIJaSo1MAL692BHWMLI4BkuGk5rM1PrAmctRCkFhuGqyIkG14AiYJgBpJdhi/AiZnSHfy50a20ahzadR06vWInEQR17Y+4hnPNq1KsAGo7PAMgamLQD6TiqnfDoxOF9cW5cLqW59ofmMVmmMSoUuZf2h+eC5aAkMdLJU2Nql+0ek7zhbzlIh2g/eP5nDCMiOjRhd4mhDuOzEfjjl5JlKaCmUyJrArSYeZTp03CkgapVZVZ6qx92J1cjnUUM1JgDJB+zOxIOx7g4x0iPKDaV1lTpYSCuk6ZsYOMyVakaRUeO2ox8tsUTjWxXyQVcZpANdGoB0lP3jpiFHiVQ7IT7lY/OMU0PPMaTq07DSsDrtIn44INxPPghtdRSNiqlTtH3RB3ONcDXL6IUOPNTk6VG41FAGEqAV1ESVsDpM3x2/wADZVqNCijtARNTEGILDW3wA+WOO5Pj+cqlMvVqO6VKgDBmMSzAElSL2+Fsdh8O5mWZbCfQzGofemw9kYKiu0JKW6ZPK0xQp0qYQoa1Wo4UliRJVFnUSQYIMdL4o8UfZUUsJqsS3cjZZ+TfPBZAKnESsclBAB2B9o/GWn4YEfSBVBamBsFU/OT+/EmrZQXOF8bei7qQGoMBrQqrDa7IGOkVIm5seoNsEM47UaZr03aMwsKftFYL1YidOuAwBBjcqADheq0eYzAhZOrad+xnoNjjec9VQzVAqaggZCUZYEQBplV07gRbtvOQCeVqOEJEuWUJSpFacALckzc00MFdN5TqJGMXAVpFqqsqM4OpmqDlImCxU020mW2CEi/MMYM648woCVJQLTEUyJH2igsxXQZghxF2viSVftmZZ0LqEqblCCqgspkg6V7i+GSA+gp4h4DlKrU8xmM6mV8xAIamzamURytIBsVHe3wDHwBadLLUqVN1emEBFVQy6tVgygmRJYtBnfCj46TXw9G0qppVgQVBEo4dAXBmHlRPeAfTDZ4apqcsjatIFOmAGVhpimT2gnm/u+mLx+RGb9puyqDlLQtyZa3UkD5418KpQ9LrrqatvQHeb9MVVqHmIqLVps0DdxJ99t+g/wBDBTgvD2lCWEIp2hrkRvOwgWjBlKxYxYqCXqVKSgambWW0gmFBgA7zqO/w64nU8Pe2dIYkQAZnU0nUF6wmo39MSzOVanUYaUYAtFRXpi8kEczBpE3FwMFsjn6oAlCw0EATLH11K5Um4EypscTlFsrFpPZzVzoAb9GY9+kxPxjDv9H2YJJZr6pDDqCuqIvJOgqcK/EuHsizVQqDcXAkXkTLfO+DfhrSrsh1Ih0kkNcfZL1AH4RthoxoXJL6HjOLUJ1UpCixFQSI66Y55+MYD56hTrMQNNvbdUOkQQSpcsACSCNifljRxPM0VhnUkICdcVC4AG40yx6dQemBeZr6qlNFqcirJRACqiSobVEnUoMA6o+M4yTWgNrsy8T8M0M3lxTqpTBYny8xSAL06lguo6QXQ2Ugz7IvtCd/3RZn0/HHWuDJrpBjoguY0qdPtDTAMQfcME/J9MLJKymNvicFqUgUPR/SbRttOGXKZotl3nfz6VUjflqpzg9xrQ4XKKy0GxMkHrIEiflgpSoMA41EKsD5MSJ62kn4YktD9hDhlGT5TOgnZdADTBUnzNPa3M3QWwl57x9n6FarT8ym4Vzp10lkruslNMypBnDVTcBhUJi4Jk9CT19CNvTCp4k8KZmtXNSkieXpAeo1SmiKQWA1FiNkCCwO3piqaaEjaYm5/NNWqPVeNTsWOkQJYyYE2GIU8SzuX8t2TXTfSY1U2DIfVWG4xCnh/A5didH2l/aH54hiVL2l94/PCS6ChnRb4Ws+2mq5gGHmD7+uGaml8LHFx9pU/aP545Y9lGX18xqpaoCyr2HrUUYxUDfFjD7Bfj/1B/DEMqMOgB3hVQgEgThkyRlZMjt7sLfCzAmJvhmybyoO2IzHia8io8xCe/5Yd/CyfaEfrIB/WJY/9PCnwRVNZdQlbz6W3tvh/wDD+USXqIGMOdyLEKRdR+23+ox04H7Gjmyr3llNxR+vV2Ma2YU5sTpGkkDeNTAT6YXePVVq1KehgwCpJ2GrT39BE/temI8VFdmqI1MlC8qNQJm9xAnTcmINycU1suqrYuSo2GkwbC88wix9m+k3GHcaQFK2BOIFjKiDpmSoEEm28SwAgX9dsbcvSYpT1CL7SSALiBqJIHpOPMtkFfUWqpTHQko5F1FxTqar6jcqI04uSuqalDrV0TcTG/8AH1wODNzVgLNnTVmCwgbGGBA0yDeDYd9toxTQOiqTr0qSV+zBYCTIUyAdNxzRPpvFmYcs2oW6wHU/CVOL6GW+0IabEE7EiCPfG5/1u0UZsM5ZActXF5QJJMCedmtBNucj3L6wCv0fVhVyNMuyahy7DUNDNTTUWA1GAPnjElX7CsLaikkD0IuT62/ynAP6PAdUTs1TeRClEuAAdV57b7iLlfJE38WdFr8NR6i6dWsRzEJpFtxbm22n49cEsohRhZtRs1lgi8bNAiO/54X62ZrARTf2SBpAj13IHUH7354tyWotLVJbfmqAiPahjqMLbsRY7zhnECkuzDnclWV2JKVC55lCs0nVALo1usSNtIvvi05ZUQ63yyRdgHgCBuTrN5PptijMrWWsKkDMUywhm8pVpX06kdyNJu3Kp/idmfZUojyKahmMqHfRsJdg5MMVsZD3kkExcOXgbjZi4hw+g1DWgohDF2AVTPXW4VjY7yT88EOFZVE5lZnFiXMqCSpA0wJZL/jbCy1Q5mvSprQepUW6mqaQoyAZIRqxY7SYWdpFsNnCqKkaqlUO4JltSkW3j1BnoIjpgxexMi0YuOtqphS6jUSCS7osbjmIIHczYgYF8CoOWXzGp1FUDy9FXUU06mGkeWDYzyhh67DG/wAR5jl06tU7gVAGupUxqQADSe49MBeC0SrHTlfLUo2us5qM53sgUEAT2PfFkrEbpHQOABhQSXLyZLMpVjzLuCSRsbY2/Wv1KmA3Av8AwFEyXN7jXcamPUaoA+WKPq+e/RT+1/ljma2zphqKOZaCWkXG223vOLKFY/eiCRqsdgDN5vjTUylpMekz+cxjzhiDUpKgiR94AQd5JIi0/LE0OTybAhSxJMGwt96YIGxv+OKvEeQyNTQc9UNMQQlyAGYC5gEfdMTbfvgnSy+l3SwhjcRBgleljMThf+kp1bJpAbUrDcCIll988x64pHaoT+Qn8e8LPRU1qNRczlp/nqRDafSqATpPrt7sA6P+vxxfwzilXLVBVo1DTbr2YdnU2ZfQ4grEszHcmTAAEkk2AsN8HZQkcSpe0vvH548xKnuPePzwr6MhpHXCtxj+cqftYbdN8KvE1HnPO2q/4Y5o9lGQP8wvx/55/diOVxbnNIpKFOoBiJ+LYpyxxQAf4Phhothf4XYYO0WxzzKR6LcrnmoZijUmaZcKyidUNymLjYX36Y7DSIdzoYhgACr2G5ElYJv3mMcM4zVUgCYKnV0nsLe8461wrMVVNIk0KisJBDsSVK6uWkCTqulrgX746MPRz5VszcU4d5Ta6a1R1emssgaLxB1Akeh/CMVmKoMvUo6VApoTykBbi+5mbyPccW8dqZha3m02KqwgrULJB22J0BIAJ2PrfA/NVmFJzWpo0aQ80QdjMsiKdcA2aQBN8dBFFWcy5CLKBkFgTqN4BOlljSTvY98ZMzRCyRUhSLgk2/y/hijKZcuToWo+i/sKHC6h7ADF4k3tAwz0eIPSpQQlOLBnZSTJvp0jUzDtHxGEloaJz98sN55Z6RG0x226YJcJplXVZFQwGAptBUn7rseVCLA6pEdQMbOLcQVagNQ5iCNR08ruI5SigkreIlgRO42xq8Onzc2AXbylMku/3QpLReI1DSSPXGT0FoIeLs1RyNMNWptFWEiiU1bamI1gKYAEkblsCOBU8s9TLtkkqPQljUar7fmBbhgPZ5QDaFM4j45zGRq1ab5p69VlViMtRGgHW0y9Umy2A5TJ09RbEuAVaNZ6LIlLKhAR5NEMo0ydJNQQxaSZYwDMH1pFNytk50oNIO8Z5KOqSpMMdDaTO5uQe+JZViORnssxq0lmmWklQQBDWNiQdsX1zC/ax5eqC2mtUMA9wYBkWA7YD0uMufMCsQih9Mkiy7Qp2917HFrsgk6C1HNtlQzoolxJJ2JJIXe/LpJ6Tq9MA85xVky9akzXZ1gFiR3blBAAsOh/DEOI8VfWOYNtIIU9T1AnAfP51tyKbWMhkmIvaII2wnEumZ6eSJJ8ysaRKI0oG2dqYALLfZwNj7Rvvjo/AMsDRo1A49mQQHINzeBA/wBdcJOY4jT80r5FFpCLrCjWukUzpDFTKgoLD0w+ZCi3kozAXQbEECAYA22sIAxkSysWfGmWDhlLEc4Psp0U2guD1/R7YxcA4HTC1vLoVmOh1NWsqqgJgkKgCsZi5jYWJxZ40Yl1qJmKNHTYxUZXWwuEgMREi1rXxb4Y0ZSg2ezFeo6adNIFnhpgjylZuZmiJ2iTMXw3KjODapB3iefallUdFUFU+zpuvsgxqlfkv9b0xi/lDO/p08e5DMHNq9SqgGtRKSTpCk6RJ3P3p7knBn+T6f6AxxzfJ2dcVxVHNde5x7SUmnqWWvsDf1PbfGlKACk3i8bYvanTQIii5pqW1ESGuCBFgIAPxwEFlSBjUnyak6tQJaQJkk9sZfpEpD+TgzHn1gETv9oSJ9QJ6/e2GCyTUJIKhmYQQxA+IJI7YX/pQzWnLZal5j1DVZqhJAVQtPlVUETBaoxkzOkdIxWOhHtid4W4x9VqFhAkQTpBt1FwbYHEgu5UQCSQOwmw+WM641ZJJaPTGqnZQgVOLKKHUv7Q/PB/L8FRllqhXtChifhIOPqPAWkGQom2oHp3iYOEclQeIwvw1iTEYQfEFMpVqgjZo/LHe28MP0amfcT/AIccg8bcLenmMxqUQr3Mgi+n+OOaErY7QnrWGmL7z+EY15aoBuY9+CnC8kpU1AoCCxqEHQD2LHlB9N8M2R4LSeBTqZDMMR7CVftJ6wKi05+B+GK2KL+UzKRGofPB+hVB2IOLafgaq7R9UqzvApskD+vA/HFOa8K5Sm5SpXqZZx92tSdT8CCQRcXEjE3FMZSo0Mqn2lB94GHHwlxXMUxQy9igCgDTTjSRMBgNiDb1I92EgeFGjVQz9Jwdoqg/gcNvCMooKp5jezpZAHsw0iZpgzDA9u+Oj8eFWRzS6oI/Sbm9FSkIp/zMryBihLHmUkwtwIZQG5Te9s6cLqLQp5qKdKqwd3r87BEkCArF9VVtdwPa2tc430HyxdamarUXzCKAJokqQs6eR1DK4JJkGDONnEM7lK9IZcVg3YuycgEzpB1Q4XlB0sRqnucM0wJixSzTulZ9TKikHXULec3PMakZLFyGglgsAXvgrWzXkotSuUhx7AFMyCBFtJ0nrJnsIxpyfhvLyHTOaNMQBRpuf7VWmWxu4k5CGeLaBEFmy9GI7HkFsDiFCNxzMtWLVE80UwsQjNAFgBqULNyIBneMV8BaqtWrTpqo0rpYj2pI0m+8ySs9nO2DVVTWSpTXizZpCpJAVWQMBINlYoCQLXHodiH4LwVAGh/baSTWckhVP3fq9KbvN52w6joDYG8RiMww7Klh0lFMfAk4YvCjMalIKFgBgrtTDhRcsoMBgTv7Y3Prhb47XH1poggCkJvuKKbkieuGLwlmIqKJqmFIgEFPaa5VoAWJkAmdMxJOOhHPk+I4VSdJe9mCEgXO0AkuS2/cYjWcIpmQJC6ZqGG6hZcpN97ze3fRWqIRJPlkGV1MAARESHJI9IjrfGMUDUQmUJWpqMebN+wllO0CMIxI0Bs/xCmXiope8Lr1THT2evy3wE4hmEBBFMIOllYH+0GIPrY4KcRysVFIY8jA81NlgjoQWHp164D8Zpa21XQSIAUlQTb2iVEEz3+OGVFCzL8WEkJmXpTEkeZqjrpYoyqZtKx8sdDyFInL0gtPzB5YhmBNSSsgzy6r/E4R+EeEf/MzKvRojdqtRVLEbBaYSSPiZ6Drg5xDxcVGjLDTAC+cVGsgW5FuEFhc39BhZyXgVY5Tf6JcYyOVyuipnKlXMVAOXLF1IckyDVAFlHYkj9oxhd435+cC5ivsGKaVBCU1s0KOhI67mPcAPrLrYu8kkySSSSfUnc4L5PNfZOhiGiB1lTqt/rriMm+zqjFLSD3h5CtFn0sx0k6FAk9gJIGoz1IG2DX8rJ/RZr/h2/xYz+H0/wBnUADsdhtabY3/AFcd/wA8TRtHPMzW3mB6CI/ifxx9RAWLTIFrgfFoJ/AYyDNK6nlO8CTcQL33xgTMFhA5RcTubMRtaNj1PwwqYWg0uikTr0ltHLpggde8/v3PTCX9JOb8zOadTMKdKml+5TzW/vVCPgMOIy6jmAiWCncm0CASbLHTrO+Of+M6gbPVyAFEpAGwHk0wPwxZO0IuwIMb+DR5qz6/ljEBjZwofar8fywG9FEOVTPkgCwA2gDHtGoWI94/PGRKeCXhPJnN5nyKUBluS5IW17QCcSa0PZ2pYAJJAAEknYACTJ6YWavg+lmq1WrWYPRdgy01+8OWDUftI2X0veMbfGfFqeQy5q5gPUU2K01F5IWOZojmwgVfpkZh/s+TVV6GrUJvt7CKoj01YhHDILkg39NHBWGQoLl0ilTrDWlNYABUop0jcaiB72GOV5HwVn6wlMnWK3MuoRbetUqMHc39JvEqlhWSl/uaSKfm2o/jgBxDilevJrVqtX0eozD4KTpHwGOqOOlRNsaKVCvl1Wlm+JZNFSQqFnzNZREwFprMT0LQL41VPHVKmFUVs7mdIAChaOWodZ2V6wk37456vpYdsRnDrGjOToea/wBJOcKinRWlQTpZqtT3+ZVJE/1cGsp51RBVdvMY0zrNg2pkO4G4O8gddhjl4fHTeDPpyqNqYK1MyJBBK5daxsRsdUC9u2KxqPRz5WwDUrd8UmpgpmOKI5IekjN1IUr8faKk/wBXGPL0qT6oDQNxIF/TeR8sNyMkeUqqlbgT7sUtUi4JEbEWI+Ix9TqUmrLltLio7BFOrkBJIBNpicXZ7IeS7UnBZkOklahCn3ckjfvhXQUeZDMOK9I1HqN967O/3T0uf4Yy8IDswVRqMGx2uFFz0EScU18wHqToVZ2hqjdOpdySfljZwzj1Omxo/aE7yqovTbVJMWmLjBiabpFXFUjMVlkQpAUg2gKoEf1QMNfgmipnl5tB5jItLATJCj/MycK/iJSM7mJiRU0+ggBbfLDR4QzGkMCogUtZI9qJAIU/dtF77bYa9EsnQz57J1PKAUKytUliFYQdMXU3IvMrMztiNCrU8ry9DBBUX2SGJIBY2UlonTuP4YOcSyHkUaterUcKiFitIUwxAF4bQIO+Of8AEvpErsoXLqKCEWb26pBvd2sN9o+OJOY0MLe2Hm4MyfaVqoyqWILEF2BAkLSgGel9o2OMH17L03DZaiHqAR9YrgM//wANLLT9+/cYVMvUeqxao7Mx3ZiST7yb4PZWmABiUptnQoJE80alQ66jl2PVjPy7e4QMD6tKMGYmwMevwm2B+aTtgJjAmq8T3/DF9G7hOrWntcX/ADPwxmqU7/HBjgGUD1gx3BAB9SY2+OGYGzofAMp9iABA6X9f8/wxL63S/SX+0Maa7eVRYICIUKp1HqQgMbfenA76iP0VwgYq0f/Z"/>
          <p:cNvSpPr>
            <a:spLocks noChangeAspect="1" noChangeArrowheads="1"/>
          </p:cNvSpPr>
          <p:nvPr/>
        </p:nvSpPr>
        <p:spPr bwMode="auto">
          <a:xfrm>
            <a:off x="1250157" y="-108347"/>
            <a:ext cx="211931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5604" name="AutoShape 6" descr="data:image/jpeg;base64,/9j/4AAQSkZJRgABAQAAAQABAAD/2wCEAAkGBxMTEhUTExMVFRUXGB0aFxcXFxgdGRsbHxgaGB0eGBodHyggGholGxgYITEiJikrLi4uFx8zODMtNygtLisBCgoKDg0OGxAQGi0lICUtLS0tLS0tLS0tLS0tLS0tLS0tLS0tLS0tLS0tLS0tLS0tLS0tLS0tLSstKy0tLS0tN//AABEIAL4BCQMBIgACEQEDEQH/xAAcAAACAwEBAQEAAAAAAAAAAAAFBgIDBAcBAAj/xABOEAACAQIEBAMEBgUJBQUJAAABAhEDIQAEEjEFIkFRBhNhMnGBkQcUI0KhsVJicsHRFTNTgpKi0uHwJHOUsrMWFzRDo0Rjg5PC0+Lj8f/EABgBAAMBAQAAAAAAAAAAAAAAAAECAwAE/8QAJhEAAgICAgEEAgMBAAAAAAAAAAECEQMhEjFBEyIyUQRhQnGxFP/aAAwDAQACEQMRAD8AR61b1xhapjK2Y9cV+di6BZqZ8RD4o8zHgfGNZvy7YI5CsRqHeMC3pOgBZGUNsSCJtONOWax/10wFszNtTNHvgt4PzROdoX+83/TfC3UODvgym31vLuVOjWV1QdM+Wxidpi8YM/iwLs6/5pxFqx74ieuIPjgKFtSse+KjWPfFVasqiWYD3kDHi6iAVpuQeunSPgWifhjGJtUOPfMNr4gG6QQRuCII94O2PVOMYsruY3+7/HFnmmB7sUVzY/s/uOPg/wCWMYNZR+Rfdi4HGPJToUQ39lu/eMX02J2DH+o/71wQF+rFWaqQhJJ6QBuT0Hptv2GJii52U/Ij88Z80jB6YZYk9Y/SX1xmZFaV68WoUyLb1WB+MTBxYM1W65dfhmD+8Yvo0H6KYkx7pIx69F/0W+WMroJnOccf+z1PhUU/K2Inicb0c18EU/li52jcN8FJ/LEfP/Vqf2f4nGAUNxykNxmF99B/zGMeb8W5SnANRpPTy2DDrcHBIZ0/0dXePZA77c21vxwueI+GGsKsZSajhAKhWnqGk3lg07QMYIeyvGaL01qCquljpUsYJb9EA31emN2vCdwPhFSlSFOrlzUAqCoshDoMRbU+/ujc4ZPrLf0NX/0v/uYwDcHxIPjAK7X+yqfHyr+77THozL/0FT4tSH/14wDfrx95mMIzD/0J/wDmU/3McS8yp/Rf+omME2GpjzXjIWqf0Y+NUfuXF+n1X+9/hxjH5m8P+IKuUdnpaZZSrBlDAjsQf8sB1PTHpxWMdyQhcjXxMntilRixcFmGDjnGVrquhaizBZXKsA0sx0NOogljEgQLYy5eoQvKYJi/zwPpjG6n+4fvwqiloJq4nnvMZCQAVRUJH3tM80QImdr7b4K+Ec64zFCmJZfN1BZHtFCtpIAthdc3wV8IN/tuX/3g/I4M0uIF2diLOfvU092qqfksKP7eIaR1NR/RmCL/AGafNH9fEna+Eir4yqrUdfKpkKzD2mBgEj1vjiKDzSbT7OlP2FCn+0Zf+9ibhHuRLd2uT8ThIHjY/eywj9Wt+408STx3S60Kv9VqZ/MrgUMnQ8qJgMZA2k8w/Zbce4yPTFNTLMNuf0jmHvX73vX5DChlvHuVddQFdbxzU16fsucN+VzQqKvqAR37jAaoKplFSrax6fuxFaxHUR3nF+aGoNtqizdZ2Gr9IfCfXGalRpiAGAAMwFtvfp1xjUGslnqQCUzXAfT7PlMY9Jnf0xPiHFKNHT5tdlDGF1ZepBPYYyZXOpGmlWRnprqdVA1oD1IvHzkTeMCMs5rZioKh1qkhdUMBJvAO2wwyYlDblOI5eoQKbhydgFYHv1P54lmMsxqISAAJI5SIuCATqMkx2GA1ahTVbKshl+6o+8OwwJbgqjVpBgbc7Bj3liDbDJcgdDzkKtTmkystpApm1zu0mfkMBfFfHquXSm3szqktTYi1xewBgG03wpVODSZ/2kT+jmTHytAxtHD6OUoo+cWvmDVv5L1mfQoDQVB3Yz1IifTGkuK2FbdIbU4dXYAnNLcbCgP8eEXiXi2tSr1KJfVodkB8oX0kifa9MNPB/GWXrSoVqLKurS8GVG8RNxhI4rwmpUzD1hCBnZgdwwJJgxMEg9sImmFxrsbuDfWatNahrrDqGAKwQCOojG76lmJ/n1Pz/wAOBXCsw9MIjLTBMKNLkmyKb8ogjVtgjmM46i2mSR16TgbAqNGey9VjNOpoUDb177YoDVtOlnQ9mAYMLTcix+IxVxXiVSm+laYddIuXI3kdFPpgfXzNQqh030xudwT6e7Bs1F2YzVVGA81n1T7PQiJ6Y9HG6eWpHM5x6opqQqppOp3IJECBIAHu+WBFaWZVOkOVLaVaTc3n5YGeIOBeetKk7soD1HYi5HIgUR681/Q4VzpWNCHJ0ZM79MeYNU+VlqAozZHU649WDaR8Bg1wXxiM4Ip66NYXNHWzK3fy2if6pGAnCPBtFS2sFipt2I79Tg9wTwpSSulddVM02mB1gwbg7HbvfE/W5OkVlhqNhgfWN/tvlV/w4++37VvlV/w4Yc1mRygzc4nb9E/6+OL2c5+UXGIRfGpqcDFMY7RDwJiYXHwOPRjGNNEY0JufcP34z08XUzv7h+/GQWQqb4KeFD/tmX/3gwMdcEPC8jOUP94uGl8WBHYdd8ci4i/21W//AJj/APOcdVDXFx8xjkvEq2qrUECzv/znHCkVsrVycVajOIZ7iCUksCXIsCbe8+mKMrmfNWQDqHtCPxHphkma0RyVSEj1P5nHaMhWgU7xCr+QxxBDAj3/AJnHZaOwi8Abe4YVpthTC5rX3BxhNY48pg6r2vcYqSi5NlJ9wJ/LC8WHkgJwbNvQ4nU0sIrU6g2BA5dS6pH6VMD44Y85SzVLTXautViwUoKQTUrNBuLEiZHuxRluCpXeoqAvmKaSUdNK3IlVJuWAMyYH54PUMupBSnR0sWBZUDkqVg8wi14xKcZpovBY2myOcqfdB3Zf+YYtpuJueoj/AFGM2ZRldSwYHzEkFSN3HfFCMajsihmYRAQEna+oi69Ngd8Xi67OSXQVyexMg2tG/wAcLHiPN1KtdoeAIRRFlVRG/Ukyb98a3p1kOkBkJUkB6rU5PrqgAbyfTGDiHDa3mNpTzHgM3lh3gkTuFuL74XNtaL/jJKWwXRyDVczTvAjSSNzJ5o9Iw8Vsknl6dJUMoHKINpiO3ywocDz6U8ylBlqeczydVJxy2gJsSdV9ogb4bOM1wquPLrKV2kNJJNhAEAe754SEJByyTkY3yHleUyu6rqcAyC0sFFwV25D88EquUWpAbWeZTNhdWDDYbSMKT8GXMUlJrVKbLJJUmSzG53kRBgdjg/kOGUEWlC1jUXSDUdmIaIExqj8MEno2cSTnY3uB7tumLOEuNQBNgpsQpvMiLb/wwAz5nP11JkeTRIUk2vVBIE22F/TGXifE8vllD1A5vAWmygm0klmMKoteCbjDJbFY618mvma4WQu5iI+XecYOJIFAQgBnbUB97SEYao3AJNp3g459xL6RqgYDLrRy8WJZ/NqntzPGn3AfHphiyvEUGSo57NV4qAPTJqEnzedtI5QSCO4EROBkg3HQ2NpSVhnhhA6HV27+7H1TOvYKp9vmMqIX4E9I+eFjxFxxPqdF6FQmpVYksquulEOyagGILEHV1jA3hHjyqoC5ikmZAiHP2dYDtrUQ3pI+OJY8Djtlcua1SOnZRajnY+pNvlgn5K+vywt8G4xSzS6qS1RESKoWQSNgVJn34IaRizic6Z+barYzHGvPrFR17Ow+TEfuxiJx3fomGM1wfRkqGa1kmtUqJ5enbQSLNNyY2jDVW8BUFXyBmic+KXmmiQNBtJUWkdYOonrEYG+F/E31bLhMxk/rFAVfMosRASqBfSzKVO07yL79IcN8S1F4k+cqUKj1G1fZIGDLKBVEFZIVAOgnfE9hFynUtjdkqeoOe2n8df8AD8cDg04JcLqgBwesR8J/jiiMz4pGCfAMpGcypkENUXb3xGMTuh3Yj4Y3+H3H1igO1ZDPWNQBw0noVHU6OVdHVhAIPUAiOtjbbHHOI0NFepv/ADjj+8drD5Y7QmZpxOs/L/PHFuN1SalXTuKtSPi7QfnjkHQp5pyzMWJJk4Z/CWXuilwhYqbkgAM0SzD2RF/divj/AIa05spRP2L0xmKbMbCkyh4Y3upOj3jGrgeRfQ9QqSurQXElQYsGIFp2vGHjJx2jOmYuL5V6VaqlVNNRajh1k2OttjYkdQeog46JxPggzFc1HqH2EQA81lGneZA9/rgX4j4WM2mQzSldVVBRzDLtrpJOsjuEBUmPuL0jDNw7K/ZlhWosQAWh2JW0ywCW+PfAU3F8kBq1Ru+r+WxQ/diDMgiJBB6ggg400wNQvbSZHxEdbWnp0xGtnKdWipDp5lJ/KMaoKsCy3YD2eb54syGSqlTUTy21ExFakeURGxid5v2xoyalyBJKSoGca4rmMpnCaZVA6IVbSGDrpiQTMQZETaPXGg5xs6qvXrLlXpN/4imRTFQFI0NNRTqFtiRfpifHsjrycMUFSgwdB5lNiVdgrrZrDUykdOXCx4wyZppQWF0jzACHRpP2cmFYxJn4ADF8K5zW9iy1EesrwunTpqq1xWBfUWaomoEXBnWZEj8RjFU4QaxAWq+XKEsCj05eQVgaKoPz7jHLCn6v4YlSQEjlG/UDvOOv/kfLny3/AETeX21Qa8f8KfL/AFd5qspZoerIYOpUhSrMSGAXVOxGJeC8nWrivXbNZikNY8yoGqTUJWbtrEsABvPtLthvyHhmpXyBoPThatLXTaSdNZCxRjyjSCLHeQYxkp+G6tPRSp0KhSipXUKU63YfaOPMBB1HVvsIAiMcbm1kcrKVcEkJ3jRa2VqUHSrXYsjlK7a1J5ypCkuxVgIm49oHDB4f4VmqmXpVDnq6q6qU1Nmeo9GMj3GMHh4S86g9GvQrNTWp59LXCtyiDTJAgB1GkxjNw/gdUu7sjhi03QgC/KFjYBRHbYdMaOWSk5GlHSI5dGpsyVHZmVmksWLRraJ1c20YjU4XXUTV4p5Y1QPMr1kH6UXfcA7R098M2Z4ItY081Wpt5qDQVmFcqeVmEC177eyBfCj9IiNppcxeWJ2JNgBJbvciPTDfjWpNfYuTZoz2dPnu1HiWVoKURSfrVPU2nVNhPfeRucY6lLMVSjU85TzTJUBXTmVqaSabhWhiQp1lAJ79N8KLUnFiCPQgj92D3gXLls2hlRp1QWA3KMFjUDHNF8d7x+nB1/iIuVsOVxxM3q1Dp++SaelQLtqtcATYT8cecM4rQoZSlRTMZV2VyXFSlWZGQljA+ykGSuw6HH2b1lmpk0+dXpghW0XUgaTpLBSbW/LC8vhTNgXoVQZiAjEbd1BWPjiSUM25Uq+qQVJw/YV4/wAeWqkGhwysoGkKKVbWoO2nWqEAd1Ii2EvO01XSVp+WCokaqjAnURINRmInsD0w7eEfDZaowr0yAVYIH1qNUWkWJ6fPAf6ROHmlWphVC0nRfKjYBbOtxqkPNjJv8Mc/5Cxwjxj39lcU5SZPhHiQZSk8UhUdyApdj5a2M6qYjWfSR8MMX/eTl/6Gn/wv/wCzHO8y80T6MIwN1Y4mdFGLjalMxWUxIqvsQR7ZO4JB37nA+caeKCK1X/eNH9o4yDHWTOicB4P9d4XTormKNJ0zLvFRoto02G/3t/TDlS8O1P5VOeFWkaZWCocl/wCZFPtESO+OW+HuCZCvTLZnPDLVQxAVqYYFYBBkx1JG/TDHw/6MKFddVDiCVV21LluX5+b+WIvsYQWN8asm2/uwPZYJHYkfLG/hbCTPb9+LIQsO+CXA6jfWKM/poP7wxnLpO344L8Jr0vNojRzeYl5n746RbDS6Mhr81hjnWeaKtUkffaP7Rx1uq1A3IPwIxzPjDUi7gAg62gyCPaPa8+nTHIOmRzFZmy5CA9EJHRR9oVn9GYMdTfrivh2V0IH0zMg7+sHccyzbpON+QyynKVKgcF00u6hGIAdWXTqUEBuQ3MC/TfFfD6wKkWhB3tJNwREntbbDuqET2buAVHFFqS2lgQeYMGf7NoIIN0ppbbDHwqkw5t+sNcEbwR2vt0xh8AIlepWRjpYaHWbqSHIg2jqBBI37jDjl+FU0geYOUsJMwSCbbAxEbA7jAkkaLF2s3l+cEVitWmGJIHK9Mmn32KVDffAmhkZK6pmLGLTANuu7HDVXyKVsw1EVAn2IYc0TzliOcCwEH4YJZfgGq3mqQFEabkG1zfYgHt8cGlQL2DshUFOnVdN/LZSgkAXHpBB6CTHXC7U4aa+idKMWMMU+cqjIscpO0z6YeE4KCGFN1JYX0wdipte+3TviihlFpSraSQWX0vMlp2A2kDvh8b47TFlsXl8JSpJFOpp3g5lWnedKFgN+pItidPwY4YMNAIIi1ZjNyIDaVJOk9IweoVKkdz0AFosLQBaL7T6425BSrKxplgs8p1Rsf0iRPSbYt62SuydIXcxXemjNpXSQwlTcsW0+yDCEy1gBZj6Yry3FM5Tpjy6rpy6oZmO95CtIjaLYZvEHDii/YIpSoQ0FQ1omeYG4IH4Yz5XIU2RV0klVKmVEHl0gcov7zfviLVlLoE/9oMwujzKhJLTPmFgABBiDFyG6W9Ixqy/iOuqQK1TT7MPDH2pBVwQfS82xTnOHRURNAOhQGuoMkk3+J/1ONj8OXlK7bCwI5tiTsYmdumC4AUydHj+YBC6y4EM+oK0SARMywABG2/5b6eYfPIaVWlRZQQZCEwbn2W3kgbERG+FgE1sy4SYhVUGOXr0mbmZJEfDDFTDIoo0TCD23upZjF5DdunuG4xuLvRuWtmmt4LyqxNJtVrCvXVT3lBVg/j2xpyPCMvlyXp0AsbyxLie5ZjyyosDjJQy2ktLMdjJa9uu0j5nBTIVgDpklTZgSTE9iTbvthmpV2JzTZS3AcvUZnC1LNqjUAhO4jqFPoca6tN6dFjpDE7hTa9vUkRbriWYPl/ZgmNyxI95JNht6dsVZPPF7zpF9G8wO99/QYRJhbXnsGJRWpTZfLIanzLpjUYnUokGI3Ebn4zn8S+HamZylRGX7XSK1O0kVlEMJAjnW3vY4ZznF0qRzxEGY95iLdbYrzWdamTCqQNuYywMG09Ym3pgO2PFqPk/OOdMUbfpL+/AvWcNv0k5IUczXVQFVqgdQo0gBpMael5wl/WF/SX54jJUdA4/S54S+p5o1aY+wzBLr2VydTJPzYekjphAjH6UyXDk4hw9srXBIHssNwQSNSk/eVhMHowx+fOO8KqZbMVKFUc9NiCejDdWX9VlIYe/F4uyY2/Rr4Qo5pXzFfVUFN9K0RYMQqtLNIkc0abC1zg54s4ZxnMjyaOWWhlhZadKtRBYfrnULfqi3vwmeEfDaZhalevX+r5ejAepbUWP3Vnbp0PtCBg1W8PUqqM3DeJVa1RF1Gi7srlRuUjT+UdJGJvsY5+9MqSCIIMEdiLRi/LPGIATe/vOPmEYuuxWaTVGNfDsyPNpm/tr/AMwwHLYuyT/aJ+0v5jDS6AdBXOIfvH5YUc1UXzHIMy7bj1bG7L1D3wCzdT7R/wBo/mcco4xZLiIYOEp00DUqIZVBIOghgTqkljJJO+LsjmFAPKg33AF5wGpORSqFXQfY0B01iwBC2kHeY+7jCldu/wAwp/dhktCvsdOEuzs7I9BDEMdSKxWxPKxBa3UdsNtDNVwWVaylZIQ60jSLL7J7RYyccjSu0/dnvpWfnFsaWzJN9FPpssdI6HfB4oCR0JXzX1xnot5jpTH64uoEGZERb4H1xronPPBenUqLF9arp32sLLJMCQMczpZjSQwRJAgGDb3QRG+No4y97MLbCtWAnvBYj4bYbigbOpZGvXOkFFEyDKiAI3PXc994wVTNUVhEAMC5ItuOn6TXte56RIVODTRpc7o9Rzq5WLiCoMB9IY7bdzgrTdvMRUpsxLSZQlbEKRbe7AWkwGJGAkkK9hleL0w0OqsLbiLR3ue2LcjxKk1RQukiRIC3FyQdhP5bnpBEZxzTdhWpgEprKwVAUtAlo5b2E+7GPg+botUkMEEdakAC97EE7ASJ3wwtD7ljqowuliATDAtE91mYiTv0GFpPEwXWOdtO8qaZmIgRc3HUyJONfBKz+YPMkyApTexuZ0gggC/SZwH8S8OSlVLPl67+YZY0qVV1sYMmm/KCb3jf0OFS8D3oOfyhTbSQvOeYlCd9jvzTIAuQJ64kuap0+ZkWiJFqlWmLbTChjPYevTCDn/q7mkqVqSAC9KpoWrJJ6OdfSYONFLh78v2gBU6p06iFEmYg2E+7DOLBY6vwunq1USrG+t5vv1GwJg9Pu/PXlOF6zYiB743/AP7jPksq5oKWK69yQmk3hl2I2UgH1BxQ/ERQZPMoqxZiASBqMASQbn2oud8a2loRpN7DJ4aQIPT0BHT0ntjCmVKTub9Inr3tv64jx3xJQoMq1aVQsUBlNMrqMgNzKegv64xv4uy3J5lKtzQFXWjuZgDkSqxvMgnsetsD1X5C8S8BzMUyyIxmYIggE9xHMB+JxQayhSGYhAII0ECPeCdO07TiylnVKny5YSFIZkOlhfS0X2Jm5I04jVRXXYuGE/qxYiWMRfGi0+xZppmPN8YoUQGqM4DX1Ci7LB6kqTpHcnG7NVFdUPMZJQ6kIBtI3MRBMETM4XvF0/ZlVYkEwEWsdMwCSEcDaRqIj0xPKZhUoghojSQulwIQEWJ5dolQBBBt21+5B4+1i79KWVpumWrV2c0kqrSrrTUB9JUtyyRNwRa8H0xq/wC2PAP6Ef8AC1P8OPvpLhaGZfQHUVMvUAIIUkFFOo7bNtuRjnH/AG6zfcfJf4YnkWy+PcTpvgHjJQOGiFdSZ30tFN/kTTPwwI+m3w+pRc0l2okU6vc03Oqmx7hWJWf1j2xo4XwmrSLEEAQVf2SNNmglSYMqI6/PDD4pWlUlCrMHpmkSDCtRfUV5SJJHQyCDB64ZLYORyTwnQ+tZPMZBGVa5qLXpBjAfSoVlnuNM/Gehxu8E+Ec5RzlOtWp+TTpamdmdII0MCBpYzvfpGBfBPCi6sw2bzBy6ZV1Uuo5i5PKVPS2kiJPMNsFanhvP16zUHzlV8mFD/WHqsaTUiNQMFodvQyBE7ESH2OJGaqq1Woy+y1Ryv7JYkfgRjPWxbmEVajhG1IHYK1uZQxANrXAB+OK6mKLsUoxfkl+0T9pfzGPARi/KRrT9ofmMM3oCC4MYX8001WP6x/PDMyrhdzVPnaP0j+eOWylGykB5LExJFJRcT7AO25t2xmRcbaVM+Ul2AYjYkAjSm/f/APHF31L9Y4fmkhaswocWrjSMke4/sjFiZBumj4jB9SIaZkGDnDODo1eiorUqysBUqBCSVAN1ZbEyYWbTq9MD34dUg2SADJBNvfjpH0O+HmWlVruIqViKVNrErSA1OV7aidJ/YGNz2CS0PnCaNJ6Wt8rQpkEjUyi4EQ25IE2ucZOIeKko1fKajUSRqDoJRhDEwVINjb+sO+DOaqeXRAQKRsOoIA2P7Rm474T1r06tOt5qPyqFNKFJXVs1J3NoCgaTaQIAucJKWzJaGjg3GFqnSNesCdBZdRFr6TUJHuNxPScXVc2qioHp6Ail5YI0KImApk79Opwg/WTlICIUy9S/mCoQ7CGulRYVHHVQv3YMgnG3P556lYcwrE6RQfy20O0iJkaQwIDSLBqYIiIB8ACPHs5SoKtcqVAsXp0aZ3YA2YSDJmJvBwO8c0UzWQ8ygTOjWrAhXLUxP3di6MevUbYv8QBTSq03IjSJYEwdWuk0SPZDkEHrgJ4WqFsopVV10WiG0AldLEwzb6mb2f1fdjY5b2aSro5qviXOBdP1mqykRpqEVVjtFUMB8MNv0aMcxmG82hQNOlT1My0gjSLAcpCXGqZXpvfCfxvh/kV6tKICMdP7J5k/uFcdL+iuj5WTaqDBq1T90E6V5eo2lGiO+LNeEJJqh/z2akAEFSwkgdJPwg3jADN82ZVr2JczcAwIgdrIMEVz/MurmN794JPzkYopB2raYgAgEAzfUJkj0b8MaUaYidoX/H4b61UIgxSSNjsQDIIv1wunM1NJAJspHKqz5Yi0gatInaYj0w08dqNVzjgliiFVCzaWZbgEx3wsVcuIgwsNBbSWI6bAixjbE5LRRP3BnwbxNldqABPmIdAA2dVLCPgsYdeDZ0nL0gbkiSOir7QBt7t+xvbHMMhmDSq0aibh1nvAcE/MD5Tjo/hbMF1ZRylYkiLWBHWDZj8saAuQxeKsqtSmJRX0MrNIkNJ0kTqMG/YfhgEWIy1GopDBzpJ1HcLpIMbyYN8O3Hqf2cuC6yupQAxI1AkA7wY2NvXphFrKxoMjuxbWHgobdDG2k7bWiMPXIEdLZD6TqoGQSpq5sytEFehKkPI7GFPzxx++Hj6TM6T9Wo62IWmW0mQBsgIU7ey3zOEacTyN2WxqonWKHFiYqsCWRlNQ7ypYDU0neTpPeQe+GjjeTZ0pMrNy6laJAkEqbL/7ymT6Bxjn3CqsVOdglJpp1TAWFceXM+jMGB/VGG7L5pjkmRiXAYk1GOkltRNQIokkAou5F3xoyYrihe47nKGXV1zWWerSrlQwRgml6c+1BB1RB3+7jJmvFfC69BMtUTOUqCAAIrWgbaoclo/WnDDm6VJqB8wNVpsNVVIJaSo1MAL692BHWMLI4BkuGk5rM1PrAmctRCkFhuGqyIkG14AiYJgBpJdhi/AiZnSHfy50a20ahzadR06vWInEQR17Y+4hnPNq1KsAGo7PAMgamLQD6TiqnfDoxOF9cW5cLqW59ofmMVmmMSoUuZf2h+eC5aAkMdLJU2Nql+0ek7zhbzlIh2g/eP5nDCMiOjRhd4mhDuOzEfjjl5JlKaCmUyJrArSYeZTp03CkgapVZVZ6qx92J1cjnUUM1JgDJB+zOxIOx7g4x0iPKDaV1lTpYSCuk6ZsYOMyVakaRUeO2ox8tsUTjWxXyQVcZpANdGoB0lP3jpiFHiVQ7IT7lY/OMU0PPMaTq07DSsDrtIn44INxPPghtdRSNiqlTtH3RB3ONcDXL6IUOPNTk6VG41FAGEqAV1ESVsDpM3x2/wADZVqNCijtARNTEGILDW3wA+WOO5Pj+cqlMvVqO6VKgDBmMSzAElSL2+Fsdh8O5mWZbCfQzGofemw9kYKiu0JKW6ZPK0xQp0qYQoa1Wo4UliRJVFnUSQYIMdL4o8UfZUUsJqsS3cjZZ+TfPBZAKnESsclBAB2B9o/GWn4YEfSBVBamBsFU/OT+/EmrZQXOF8bei7qQGoMBrQqrDa7IGOkVIm5seoNsEM47UaZr03aMwsKftFYL1YidOuAwBBjcqADheq0eYzAhZOrad+xnoNjjec9VQzVAqaggZCUZYEQBplV07gRbtvOQCeVqOEJEuWUJSpFacALckzc00MFdN5TqJGMXAVpFqqsqM4OpmqDlImCxU020mW2CEi/MMYM648woCVJQLTEUyJH2igsxXQZghxF2viSVftmZZ0LqEqblCCqgspkg6V7i+GSA+gp4h4DlKrU8xmM6mV8xAIamzamURytIBsVHe3wDHwBadLLUqVN1emEBFVQy6tVgygmRJYtBnfCj46TXw9G0qppVgQVBEo4dAXBmHlRPeAfTDZ4apqcsjatIFOmAGVhpimT2gnm/u+mLx+RGb9puyqDlLQtyZa3UkD5418KpQ9LrrqatvQHeb9MVVqHmIqLVps0DdxJ99t+g/wBDBTgvD2lCWEIp2hrkRvOwgWjBlKxYxYqCXqVKSgambWW0gmFBgA7zqO/w64nU8Pe2dIYkQAZnU0nUF6wmo39MSzOVanUYaUYAtFRXpi8kEczBpE3FwMFsjn6oAlCw0EATLH11K5Um4EypscTlFsrFpPZzVzoAb9GY9+kxPxjDv9H2YJJZr6pDDqCuqIvJOgqcK/EuHsizVQqDcXAkXkTLfO+DfhrSrsh1Ih0kkNcfZL1AH4RthoxoXJL6HjOLUJ1UpCixFQSI66Y55+MYD56hTrMQNNvbdUOkQQSpcsACSCNifljRxPM0VhnUkICdcVC4AG40yx6dQemBeZr6qlNFqcirJRACqiSobVEnUoMA6o+M4yTWgNrsy8T8M0M3lxTqpTBYny8xSAL06lguo6QXQ2Ugz7IvtCd/3RZn0/HHWuDJrpBjoguY0qdPtDTAMQfcME/J9MLJKymNvicFqUgUPR/SbRttOGXKZotl3nfz6VUjflqpzg9xrQ4XKKy0GxMkHrIEiflgpSoMA41EKsD5MSJ62kn4YktD9hDhlGT5TOgnZdADTBUnzNPa3M3QWwl57x9n6FarT8ym4Vzp10lkruslNMypBnDVTcBhUJi4Jk9CT19CNvTCp4k8KZmtXNSkieXpAeo1SmiKQWA1FiNkCCwO3piqaaEjaYm5/NNWqPVeNTsWOkQJYyYE2GIU8SzuX8t2TXTfSY1U2DIfVWG4xCnh/A5didH2l/aH54hiVL2l94/PCS6ChnRb4Ws+2mq5gGHmD7+uGaml8LHFx9pU/aP545Y9lGX18xqpaoCyr2HrUUYxUDfFjD7Bfj/1B/DEMqMOgB3hVQgEgThkyRlZMjt7sLfCzAmJvhmybyoO2IzHia8io8xCe/5Yd/CyfaEfrIB/WJY/9PCnwRVNZdQlbz6W3tvh/wDD+USXqIGMOdyLEKRdR+23+ox04H7Gjmyr3llNxR+vV2Ma2YU5sTpGkkDeNTAT6YXePVVq1KehgwCpJ2GrT39BE/temI8VFdmqI1MlC8qNQJm9xAnTcmINycU1suqrYuSo2GkwbC88wix9m+k3GHcaQFK2BOIFjKiDpmSoEEm28SwAgX9dsbcvSYpT1CL7SSALiBqJIHpOPMtkFfUWqpTHQko5F1FxTqar6jcqI04uSuqalDrV0TcTG/8AH1wODNzVgLNnTVmCwgbGGBA0yDeDYd9toxTQOiqTr0qSV+zBYCTIUyAdNxzRPpvFmYcs2oW6wHU/CVOL6GW+0IabEE7EiCPfG5/1u0UZsM5ZActXF5QJJMCedmtBNucj3L6wCv0fVhVyNMuyahy7DUNDNTTUWA1GAPnjElX7CsLaikkD0IuT62/ynAP6PAdUTs1TeRClEuAAdV57b7iLlfJE38WdFr8NR6i6dWsRzEJpFtxbm22n49cEsohRhZtRs1lgi8bNAiO/54X62ZrARTf2SBpAj13IHUH7354tyWotLVJbfmqAiPahjqMLbsRY7zhnECkuzDnclWV2JKVC55lCs0nVALo1usSNtIvvi05ZUQ63yyRdgHgCBuTrN5PptijMrWWsKkDMUywhm8pVpX06kdyNJu3Kp/idmfZUojyKahmMqHfRsJdg5MMVsZD3kkExcOXgbjZi4hw+g1DWgohDF2AVTPXW4VjY7yT88EOFZVE5lZnFiXMqCSpA0wJZL/jbCy1Q5mvSprQepUW6mqaQoyAZIRqxY7SYWdpFsNnCqKkaqlUO4JltSkW3j1BnoIjpgxexMi0YuOtqphS6jUSCS7osbjmIIHczYgYF8CoOWXzGp1FUDy9FXUU06mGkeWDYzyhh67DG/wAR5jl06tU7gVAGupUxqQADSe49MBeC0SrHTlfLUo2us5qM53sgUEAT2PfFkrEbpHQOABhQSXLyZLMpVjzLuCSRsbY2/Wv1KmA3Av8AwFEyXN7jXcamPUaoA+WKPq+e/RT+1/ljma2zphqKOZaCWkXG223vOLKFY/eiCRqsdgDN5vjTUylpMekz+cxjzhiDUpKgiR94AQd5JIi0/LE0OTybAhSxJMGwt96YIGxv+OKvEeQyNTQc9UNMQQlyAGYC5gEfdMTbfvgnSy+l3SwhjcRBgleljMThf+kp1bJpAbUrDcCIll988x64pHaoT+Qn8e8LPRU1qNRczlp/nqRDafSqATpPrt7sA6P+vxxfwzilXLVBVo1DTbr2YdnU2ZfQ4grEszHcmTAAEkk2AsN8HZQkcSpe0vvH548xKnuPePzwr6MhpHXCtxj+cqftYbdN8KvE1HnPO2q/4Y5o9lGQP8wvx/55/diOVxbnNIpKFOoBiJ+LYpyxxQAf4Phhothf4XYYO0WxzzKR6LcrnmoZijUmaZcKyidUNymLjYX36Y7DSIdzoYhgACr2G5ElYJv3mMcM4zVUgCYKnV0nsLe8461wrMVVNIk0KisJBDsSVK6uWkCTqulrgX746MPRz5VszcU4d5Ta6a1R1emssgaLxB1Akeh/CMVmKoMvUo6VApoTykBbi+5mbyPccW8dqZha3m02KqwgrULJB22J0BIAJ2PrfA/NVmFJzWpo0aQ80QdjMsiKdcA2aQBN8dBFFWcy5CLKBkFgTqN4BOlljSTvY98ZMzRCyRUhSLgk2/y/hijKZcuToWo+i/sKHC6h7ADF4k3tAwz0eIPSpQQlOLBnZSTJvp0jUzDtHxGEloaJz98sN55Z6RG0x226YJcJplXVZFQwGAptBUn7rseVCLA6pEdQMbOLcQVagNQ5iCNR08ruI5SigkreIlgRO42xq8Onzc2AXbylMku/3QpLReI1DSSPXGT0FoIeLs1RyNMNWptFWEiiU1bamI1gKYAEkblsCOBU8s9TLtkkqPQljUar7fmBbhgPZ5QDaFM4j45zGRq1ab5p69VlViMtRGgHW0y9Umy2A5TJ09RbEuAVaNZ6LIlLKhAR5NEMo0ydJNQQxaSZYwDMH1pFNytk50oNIO8Z5KOqSpMMdDaTO5uQe+JZViORnssxq0lmmWklQQBDWNiQdsX1zC/ax5eqC2mtUMA9wYBkWA7YD0uMufMCsQih9Mkiy7Qp2917HFrsgk6C1HNtlQzoolxJJ2JJIXe/LpJ6Tq9MA85xVky9akzXZ1gFiR3blBAAsOh/DEOI8VfWOYNtIIU9T1AnAfP51tyKbWMhkmIvaII2wnEumZ6eSJJ8ysaRKI0oG2dqYALLfZwNj7Rvvjo/AMsDRo1A49mQQHINzeBA/wBdcJOY4jT80r5FFpCLrCjWukUzpDFTKgoLD0w+ZCi3kozAXQbEECAYA22sIAxkSysWfGmWDhlLEc4Psp0U2guD1/R7YxcA4HTC1vLoVmOh1NWsqqgJgkKgCsZi5jYWJxZ40Yl1qJmKNHTYxUZXWwuEgMREi1rXxb4Y0ZSg2ezFeo6adNIFnhpgjylZuZmiJ2iTMXw3KjODapB3iefallUdFUFU+zpuvsgxqlfkv9b0xi/lDO/p08e5DMHNq9SqgGtRKSTpCk6RJ3P3p7knBn+T6f6AxxzfJ2dcVxVHNde5x7SUmnqWWvsDf1PbfGlKACk3i8bYvanTQIii5pqW1ESGuCBFgIAPxwEFlSBjUnyak6tQJaQJkk9sZfpEpD+TgzHn1gETv9oSJ9QJ6/e2GCyTUJIKhmYQQxA+IJI7YX/pQzWnLZal5j1DVZqhJAVQtPlVUETBaoxkzOkdIxWOhHtid4W4x9VqFhAkQTpBt1FwbYHEgu5UQCSQOwmw+WM641ZJJaPTGqnZQgVOLKKHUv7Q/PB/L8FRllqhXtChifhIOPqPAWkGQom2oHp3iYOEclQeIwvw1iTEYQfEFMpVqgjZo/LHe28MP0amfcT/AIccg8bcLenmMxqUQr3Mgi+n+OOaErY7QnrWGmL7z+EY15aoBuY9+CnC8kpU1AoCCxqEHQD2LHlB9N8M2R4LSeBTqZDMMR7CVftJ6wKi05+B+GK2KL+UzKRGofPB+hVB2IOLafgaq7R9UqzvApskD+vA/HFOa8K5Sm5SpXqZZx92tSdT8CCQRcXEjE3FMZSo0Mqn2lB94GHHwlxXMUxQy9igCgDTTjSRMBgNiDb1I92EgeFGjVQz9Jwdoqg/gcNvCMooKp5jezpZAHsw0iZpgzDA9u+Oj8eFWRzS6oI/Sbm9FSkIp/zMryBihLHmUkwtwIZQG5Te9s6cLqLQp5qKdKqwd3r87BEkCArF9VVtdwPa2tc430HyxdamarUXzCKAJokqQs6eR1DK4JJkGDONnEM7lK9IZcVg3YuycgEzpB1Q4XlB0sRqnucM0wJixSzTulZ9TKikHXULec3PMakZLFyGglgsAXvgrWzXkotSuUhx7AFMyCBFtJ0nrJnsIxpyfhvLyHTOaNMQBRpuf7VWmWxu4k5CGeLaBEFmy9GI7HkFsDiFCNxzMtWLVE80UwsQjNAFgBqULNyIBneMV8BaqtWrTpqo0rpYj2pI0m+8ySs9nO2DVVTWSpTXizZpCpJAVWQMBINlYoCQLXHodiH4LwVAGh/baSTWckhVP3fq9KbvN52w6joDYG8RiMww7Klh0lFMfAk4YvCjMalIKFgBgrtTDhRcsoMBgTv7Y3Prhb47XH1poggCkJvuKKbkieuGLwlmIqKJqmFIgEFPaa5VoAWJkAmdMxJOOhHPk+I4VSdJe9mCEgXO0AkuS2/cYjWcIpmQJC6ZqGG6hZcpN97ze3fRWqIRJPlkGV1MAARESHJI9IjrfGMUDUQmUJWpqMebN+wllO0CMIxI0Bs/xCmXiope8Lr1THT2evy3wE4hmEBBFMIOllYH+0GIPrY4KcRysVFIY8jA81NlgjoQWHp164D8Zpa21XQSIAUlQTb2iVEEz3+OGVFCzL8WEkJmXpTEkeZqjrpYoyqZtKx8sdDyFInL0gtPzB5YhmBNSSsgzy6r/E4R+EeEf/MzKvRojdqtRVLEbBaYSSPiZ6Drg5xDxcVGjLDTAC+cVGsgW5FuEFhc39BhZyXgVY5Tf6JcYyOVyuipnKlXMVAOXLF1IckyDVAFlHYkj9oxhd435+cC5ivsGKaVBCU1s0KOhI67mPcAPrLrYu8kkySSSSfUnc4L5PNfZOhiGiB1lTqt/rriMm+zqjFLSD3h5CtFn0sx0k6FAk9gJIGoz1IG2DX8rJ/RZr/h2/xYz+H0/wBnUADsdhtabY3/AFcd/wA8TRtHPMzW3mB6CI/ifxx9RAWLTIFrgfFoJ/AYyDNK6nlO8CTcQL33xgTMFhA5RcTubMRtaNj1PwwqYWg0uikTr0ltHLpggde8/v3PTCX9JOb8zOadTMKdKml+5TzW/vVCPgMOIy6jmAiWCncm0CASbLHTrO+Of+M6gbPVyAFEpAGwHk0wPwxZO0IuwIMb+DR5qz6/ljEBjZwofar8fywG9FEOVTPkgCwA2gDHtGoWI94/PGRKeCXhPJnN5nyKUBluS5IW17QCcSa0PZ2pYAJJAAEknYACTJ6YWavg+lmq1WrWYPRdgy01+8OWDUftI2X0veMbfGfFqeQy5q5gPUU2K01F5IWOZojmwgVfpkZh/s+TVV6GrUJvt7CKoj01YhHDILkg39NHBWGQoLl0ilTrDWlNYABUop0jcaiB72GOV5HwVn6wlMnWK3MuoRbetUqMHc39JvEqlhWSl/uaSKfm2o/jgBxDilevJrVqtX0eozD4KTpHwGOqOOlRNsaKVCvl1Wlm+JZNFSQqFnzNZREwFprMT0LQL41VPHVKmFUVs7mdIAChaOWodZ2V6wk37456vpYdsRnDrGjOToea/wBJOcKinRWlQTpZqtT3+ZVJE/1cGsp51RBVdvMY0zrNg2pkO4G4O8gddhjl4fHTeDPpyqNqYK1MyJBBK5daxsRsdUC9u2KxqPRz5WwDUrd8UmpgpmOKI5IekjN1IUr8faKk/wBXGPL0qT6oDQNxIF/TeR8sNyMkeUqqlbgT7sUtUi4JEbEWI+Ix9TqUmrLltLio7BFOrkBJIBNpicXZ7IeS7UnBZkOklahCn3ckjfvhXQUeZDMOK9I1HqN967O/3T0uf4Yy8IDswVRqMGx2uFFz0EScU18wHqToVZ2hqjdOpdySfljZwzj1Omxo/aE7yqovTbVJMWmLjBiabpFXFUjMVlkQpAUg2gKoEf1QMNfgmipnl5tB5jItLATJCj/MycK/iJSM7mJiRU0+ggBbfLDR4QzGkMCogUtZI9qJAIU/dtF77bYa9EsnQz57J1PKAUKytUliFYQdMXU3IvMrMztiNCrU8ry9DBBUX2SGJIBY2UlonTuP4YOcSyHkUaterUcKiFitIUwxAF4bQIO+Of8AEvpErsoXLqKCEWb26pBvd2sN9o+OJOY0MLe2Hm4MyfaVqoyqWILEF2BAkLSgGel9o2OMH17L03DZaiHqAR9YrgM//wANLLT9+/cYVMvUeqxao7Mx3ZiST7yb4PZWmABiUptnQoJE80alQ66jl2PVjPy7e4QMD6tKMGYmwMevwm2B+aTtgJjAmq8T3/DF9G7hOrWntcX/ADPwxmqU7/HBjgGUD1gx3BAB9SY2+OGYGzofAMp9iABA6X9f8/wxL63S/SX+0Maa7eVRYICIUKp1HqQgMbfenA76iP0VwgYq0f/Z"/>
          <p:cNvSpPr>
            <a:spLocks noChangeAspect="1" noChangeArrowheads="1"/>
          </p:cNvSpPr>
          <p:nvPr/>
        </p:nvSpPr>
        <p:spPr bwMode="auto">
          <a:xfrm>
            <a:off x="1356123" y="5954"/>
            <a:ext cx="2107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5605" name="AutoShape 8" descr="data:image/jpeg;base64,/9j/4AAQSkZJRgABAQAAAQABAAD/2wCEAAkGBxMTEhUTExMVFRUXGB0aFxcXFxgdGRsbHxgaGB0eGBodHyggGholGxgYITEiJikrLi4uFx8zODMtNygtLisBCgoKDg0OGxAQGi0lICUtLS0tLS0tLS0tLS0tLS0tLS0tLS0tLS0tLS0tLS0tLS0tLS0tLS0tLSstKy0tLS0tN//AABEIAL4BCQMBIgACEQEDEQH/xAAcAAACAwEBAQEAAAAAAAAAAAAFBgIDBAcBAAj/xABOEAACAQIEBAMEBgUJBQUJAAABAhEDIQAEEjEFIkFRBhNhMnGBkQcUI0KhsVJicsHRFTNTgpKi0uHwJHOUsrMWFzRDo0Rjg5PC0+Lj8f/EABgBAAMBAQAAAAAAAAAAAAAAAAECAwAE/8QAJhEAAgICAgEEAgMBAAAAAAAAAAECEQMhEjFBEyIyUQRhQnGxFP/aAAwDAQACEQMRAD8AR61b1xhapjK2Y9cV+di6BZqZ8RD4o8zHgfGNZvy7YI5CsRqHeMC3pOgBZGUNsSCJtONOWax/10wFszNtTNHvgt4PzROdoX+83/TfC3UODvgym31vLuVOjWV1QdM+Wxidpi8YM/iwLs6/5pxFqx74ieuIPjgKFtSse+KjWPfFVasqiWYD3kDHi6iAVpuQeunSPgWifhjGJtUOPfMNr4gG6QQRuCII94O2PVOMYsruY3+7/HFnmmB7sUVzY/s/uOPg/wCWMYNZR+Rfdi4HGPJToUQ39lu/eMX02J2DH+o/71wQF+rFWaqQhJJ6QBuT0Hptv2GJii52U/Ij88Z80jB6YZYk9Y/SX1xmZFaV68WoUyLb1WB+MTBxYM1W65dfhmD+8Yvo0H6KYkx7pIx69F/0W+WMroJnOccf+z1PhUU/K2Inicb0c18EU/li52jcN8FJ/LEfP/Vqf2f4nGAUNxykNxmF99B/zGMeb8W5SnANRpPTy2DDrcHBIZ0/0dXePZA77c21vxwueI+GGsKsZSajhAKhWnqGk3lg07QMYIeyvGaL01qCquljpUsYJb9EA31emN2vCdwPhFSlSFOrlzUAqCoshDoMRbU+/ujc4ZPrLf0NX/0v/uYwDcHxIPjAK7X+yqfHyr+77THozL/0FT4tSH/14wDfrx95mMIzD/0J/wDmU/3McS8yp/Rf+omME2GpjzXjIWqf0Y+NUfuXF+n1X+9/hxjH5m8P+IKuUdnpaZZSrBlDAjsQf8sB1PTHpxWMdyQhcjXxMntilRixcFmGDjnGVrquhaizBZXKsA0sx0NOogljEgQLYy5eoQvKYJi/zwPpjG6n+4fvwqiloJq4nnvMZCQAVRUJH3tM80QImdr7b4K+Ec64zFCmJZfN1BZHtFCtpIAthdc3wV8IN/tuX/3g/I4M0uIF2diLOfvU092qqfksKP7eIaR1NR/RmCL/AGafNH9fEna+Eir4yqrUdfKpkKzD2mBgEj1vjiKDzSbT7OlP2FCn+0Zf+9ibhHuRLd2uT8ThIHjY/eywj9Wt+408STx3S60Kv9VqZ/MrgUMnQ8qJgMZA2k8w/Zbce4yPTFNTLMNuf0jmHvX73vX5DChlvHuVddQFdbxzU16fsucN+VzQqKvqAR37jAaoKplFSrax6fuxFaxHUR3nF+aGoNtqizdZ2Gr9IfCfXGalRpiAGAAMwFtvfp1xjUGslnqQCUzXAfT7PlMY9Jnf0xPiHFKNHT5tdlDGF1ZepBPYYyZXOpGmlWRnprqdVA1oD1IvHzkTeMCMs5rZioKh1qkhdUMBJvAO2wwyYlDblOI5eoQKbhydgFYHv1P54lmMsxqISAAJI5SIuCATqMkx2GA1ahTVbKshl+6o+8OwwJbgqjVpBgbc7Bj3liDbDJcgdDzkKtTmkystpApm1zu0mfkMBfFfHquXSm3szqktTYi1xewBgG03wpVODSZ/2kT+jmTHytAxtHD6OUoo+cWvmDVv5L1mfQoDQVB3Yz1IifTGkuK2FbdIbU4dXYAnNLcbCgP8eEXiXi2tSr1KJfVodkB8oX0kifa9MNPB/GWXrSoVqLKurS8GVG8RNxhI4rwmpUzD1hCBnZgdwwJJgxMEg9sImmFxrsbuDfWatNahrrDqGAKwQCOojG76lmJ/n1Pz/wAOBXCsw9MIjLTBMKNLkmyKb8ogjVtgjmM46i2mSR16TgbAqNGey9VjNOpoUDb177YoDVtOlnQ9mAYMLTcix+IxVxXiVSm+laYddIuXI3kdFPpgfXzNQqh030xudwT6e7Bs1F2YzVVGA81n1T7PQiJ6Y9HG6eWpHM5x6opqQqppOp3IJECBIAHu+WBFaWZVOkOVLaVaTc3n5YGeIOBeetKk7soD1HYi5HIgUR681/Q4VzpWNCHJ0ZM79MeYNU+VlqAozZHU649WDaR8Bg1wXxiM4Ip66NYXNHWzK3fy2if6pGAnCPBtFS2sFipt2I79Tg9wTwpSSulddVM02mB1gwbg7HbvfE/W5OkVlhqNhgfWN/tvlV/w4++37VvlV/w4Yc1mRygzc4nb9E/6+OL2c5+UXGIRfGpqcDFMY7RDwJiYXHwOPRjGNNEY0JufcP34z08XUzv7h+/GQWQqb4KeFD/tmX/3gwMdcEPC8jOUP94uGl8WBHYdd8ci4i/21W//AJj/APOcdVDXFx8xjkvEq2qrUECzv/znHCkVsrVycVajOIZ7iCUksCXIsCbe8+mKMrmfNWQDqHtCPxHphkma0RyVSEj1P5nHaMhWgU7xCr+QxxBDAj3/AJnHZaOwi8Abe4YVpthTC5rX3BxhNY48pg6r2vcYqSi5NlJ9wJ/LC8WHkgJwbNvQ4nU0sIrU6g2BA5dS6pH6VMD44Y85SzVLTXautViwUoKQTUrNBuLEiZHuxRluCpXeoqAvmKaSUdNK3IlVJuWAMyYH54PUMupBSnR0sWBZUDkqVg8wi14xKcZpovBY2myOcqfdB3Zf+YYtpuJueoj/AFGM2ZRldSwYHzEkFSN3HfFCMajsihmYRAQEna+oi69Ngd8Xi67OSXQVyexMg2tG/wAcLHiPN1KtdoeAIRRFlVRG/Ukyb98a3p1kOkBkJUkB6rU5PrqgAbyfTGDiHDa3mNpTzHgM3lh3gkTuFuL74XNtaL/jJKWwXRyDVczTvAjSSNzJ5o9Iw8Vsknl6dJUMoHKINpiO3ywocDz6U8ylBlqeczydVJxy2gJsSdV9ogb4bOM1wquPLrKV2kNJJNhAEAe754SEJByyTkY3yHleUyu6rqcAyC0sFFwV25D88EquUWpAbWeZTNhdWDDYbSMKT8GXMUlJrVKbLJJUmSzG53kRBgdjg/kOGUEWlC1jUXSDUdmIaIExqj8MEno2cSTnY3uB7tumLOEuNQBNgpsQpvMiLb/wwAz5nP11JkeTRIUk2vVBIE22F/TGXifE8vllD1A5vAWmygm0klmMKoteCbjDJbFY618mvma4WQu5iI+XecYOJIFAQgBnbUB97SEYao3AJNp3g459xL6RqgYDLrRy8WJZ/NqntzPGn3AfHphiyvEUGSo57NV4qAPTJqEnzedtI5QSCO4EROBkg3HQ2NpSVhnhhA6HV27+7H1TOvYKp9vmMqIX4E9I+eFjxFxxPqdF6FQmpVYksquulEOyagGILEHV1jA3hHjyqoC5ikmZAiHP2dYDtrUQ3pI+OJY8Djtlcua1SOnZRajnY+pNvlgn5K+vywt8G4xSzS6qS1RESKoWQSNgVJn34IaRizic6Z+barYzHGvPrFR17Ow+TEfuxiJx3fomGM1wfRkqGa1kmtUqJ5enbQSLNNyY2jDVW8BUFXyBmic+KXmmiQNBtJUWkdYOonrEYG+F/E31bLhMxk/rFAVfMosRASqBfSzKVO07yL79IcN8S1F4k+cqUKj1G1fZIGDLKBVEFZIVAOgnfE9hFynUtjdkqeoOe2n8df8AD8cDg04JcLqgBwesR8J/jiiMz4pGCfAMpGcypkENUXb3xGMTuh3Yj4Y3+H3H1igO1ZDPWNQBw0noVHU6OVdHVhAIPUAiOtjbbHHOI0NFepv/ADjj+8drD5Y7QmZpxOs/L/PHFuN1SalXTuKtSPi7QfnjkHQp5pyzMWJJk4Z/CWXuilwhYqbkgAM0SzD2RF/divj/AIa05spRP2L0xmKbMbCkyh4Y3upOj3jGrgeRfQ9QqSurQXElQYsGIFp2vGHjJx2jOmYuL5V6VaqlVNNRajh1k2OttjYkdQeog46JxPggzFc1HqH2EQA81lGneZA9/rgX4j4WM2mQzSldVVBRzDLtrpJOsjuEBUmPuL0jDNw7K/ZlhWosQAWh2JW0ywCW+PfAU3F8kBq1Ru+r+WxQ/diDMgiJBB6ggg400wNQvbSZHxEdbWnp0xGtnKdWipDp5lJ/KMaoKsCy3YD2eb54syGSqlTUTy21ExFakeURGxid5v2xoyalyBJKSoGca4rmMpnCaZVA6IVbSGDrpiQTMQZETaPXGg5xs6qvXrLlXpN/4imRTFQFI0NNRTqFtiRfpifHsjrycMUFSgwdB5lNiVdgrrZrDUykdOXCx4wyZppQWF0jzACHRpP2cmFYxJn4ADF8K5zW9iy1EesrwunTpqq1xWBfUWaomoEXBnWZEj8RjFU4QaxAWq+XKEsCj05eQVgaKoPz7jHLCn6v4YlSQEjlG/UDvOOv/kfLny3/AETeX21Qa8f8KfL/AFd5qspZoerIYOpUhSrMSGAXVOxGJeC8nWrivXbNZikNY8yoGqTUJWbtrEsABvPtLthvyHhmpXyBoPThatLXTaSdNZCxRjyjSCLHeQYxkp+G6tPRSp0KhSipXUKU63YfaOPMBB1HVvsIAiMcbm1kcrKVcEkJ3jRa2VqUHSrXYsjlK7a1J5ypCkuxVgIm49oHDB4f4VmqmXpVDnq6q6qU1Nmeo9GMj3GMHh4S86g9GvQrNTWp59LXCtyiDTJAgB1GkxjNw/gdUu7sjhi03QgC/KFjYBRHbYdMaOWSk5GlHSI5dGpsyVHZmVmksWLRraJ1c20YjU4XXUTV4p5Y1QPMr1kH6UXfcA7R098M2Z4ItY081Wpt5qDQVmFcqeVmEC177eyBfCj9IiNppcxeWJ2JNgBJbvciPTDfjWpNfYuTZoz2dPnu1HiWVoKURSfrVPU2nVNhPfeRucY6lLMVSjU85TzTJUBXTmVqaSabhWhiQp1lAJ79N8KLUnFiCPQgj92D3gXLls2hlRp1QWA3KMFjUDHNF8d7x+nB1/iIuVsOVxxM3q1Dp++SaelQLtqtcATYT8cecM4rQoZSlRTMZV2VyXFSlWZGQljA+ykGSuw6HH2b1lmpk0+dXpghW0XUgaTpLBSbW/LC8vhTNgXoVQZiAjEbd1BWPjiSUM25Uq+qQVJw/YV4/wAeWqkGhwysoGkKKVbWoO2nWqEAd1Ii2EvO01XSVp+WCokaqjAnURINRmInsD0w7eEfDZaowr0yAVYIH1qNUWkWJ6fPAf6ROHmlWphVC0nRfKjYBbOtxqkPNjJv8Mc/5Cxwjxj39lcU5SZPhHiQZSk8UhUdyApdj5a2M6qYjWfSR8MMX/eTl/6Gn/wv/wCzHO8y80T6MIwN1Y4mdFGLjalMxWUxIqvsQR7ZO4JB37nA+caeKCK1X/eNH9o4yDHWTOicB4P9d4XTormKNJ0zLvFRoto02G/3t/TDlS8O1P5VOeFWkaZWCocl/wCZFPtESO+OW+HuCZCvTLZnPDLVQxAVqYYFYBBkx1JG/TDHw/6MKFddVDiCVV21LluX5+b+WIvsYQWN8asm2/uwPZYJHYkfLG/hbCTPb9+LIQsO+CXA6jfWKM/poP7wxnLpO344L8Jr0vNojRzeYl5n746RbDS6Mhr81hjnWeaKtUkffaP7Rx1uq1A3IPwIxzPjDUi7gAg62gyCPaPa8+nTHIOmRzFZmy5CA9EJHRR9oVn9GYMdTfrivh2V0IH0zMg7+sHccyzbpON+QyynKVKgcF00u6hGIAdWXTqUEBuQ3MC/TfFfD6wKkWhB3tJNwREntbbDuqET2buAVHFFqS2lgQeYMGf7NoIIN0ppbbDHwqkw5t+sNcEbwR2vt0xh8AIlepWRjpYaHWbqSHIg2jqBBI37jDjl+FU0geYOUsJMwSCbbAxEbA7jAkkaLF2s3l+cEVitWmGJIHK9Mmn32KVDffAmhkZK6pmLGLTANuu7HDVXyKVsw1EVAn2IYc0TzliOcCwEH4YJZfgGq3mqQFEabkG1zfYgHt8cGlQL2DshUFOnVdN/LZSgkAXHpBB6CTHXC7U4aa+idKMWMMU+cqjIscpO0z6YeE4KCGFN1JYX0wdipte+3TviihlFpSraSQWX0vMlp2A2kDvh8b47TFlsXl8JSpJFOpp3g5lWnedKFgN+pItidPwY4YMNAIIi1ZjNyIDaVJOk9IweoVKkdz0AFosLQBaL7T6425BSrKxplgs8p1Rsf0iRPSbYt62SuydIXcxXemjNpXSQwlTcsW0+yDCEy1gBZj6Yry3FM5Tpjy6rpy6oZmO95CtIjaLYZvEHDii/YIpSoQ0FQ1omeYG4IH4Yz5XIU2RV0klVKmVEHl0gcov7zfviLVlLoE/9oMwujzKhJLTPmFgABBiDFyG6W9Ixqy/iOuqQK1TT7MPDH2pBVwQfS82xTnOHRURNAOhQGuoMkk3+J/1ONj8OXlK7bCwI5tiTsYmdumC4AUydHj+YBC6y4EM+oK0SARMywABG2/5b6eYfPIaVWlRZQQZCEwbn2W3kgbERG+FgE1sy4SYhVUGOXr0mbmZJEfDDFTDIoo0TCD23upZjF5DdunuG4xuLvRuWtmmt4LyqxNJtVrCvXVT3lBVg/j2xpyPCMvlyXp0AsbyxLie5ZjyyosDjJQy2ktLMdjJa9uu0j5nBTIVgDpklTZgSTE9iTbvthmpV2JzTZS3AcvUZnC1LNqjUAhO4jqFPoca6tN6dFjpDE7hTa9vUkRbriWYPl/ZgmNyxI95JNht6dsVZPPF7zpF9G8wO99/QYRJhbXnsGJRWpTZfLIanzLpjUYnUokGI3Ebn4zn8S+HamZylRGX7XSK1O0kVlEMJAjnW3vY4ZznF0qRzxEGY95iLdbYrzWdamTCqQNuYywMG09Ym3pgO2PFqPk/OOdMUbfpL+/AvWcNv0k5IUczXVQFVqgdQo0gBpMael5wl/WF/SX54jJUdA4/S54S+p5o1aY+wzBLr2VydTJPzYekjphAjH6UyXDk4hw9srXBIHssNwQSNSk/eVhMHowx+fOO8KqZbMVKFUc9NiCejDdWX9VlIYe/F4uyY2/Rr4Qo5pXzFfVUFN9K0RYMQqtLNIkc0abC1zg54s4ZxnMjyaOWWhlhZadKtRBYfrnULfqi3vwmeEfDaZhalevX+r5ejAepbUWP3Vnbp0PtCBg1W8PUqqM3DeJVa1RF1Gi7srlRuUjT+UdJGJvsY5+9MqSCIIMEdiLRi/LPGIATe/vOPmEYuuxWaTVGNfDsyPNpm/tr/AMwwHLYuyT/aJ+0v5jDS6AdBXOIfvH5YUc1UXzHIMy7bj1bG7L1D3wCzdT7R/wBo/mcco4xZLiIYOEp00DUqIZVBIOghgTqkljJJO+LsjmFAPKg33AF5wGpORSqFXQfY0B01iwBC2kHeY+7jCldu/wAwp/dhktCvsdOEuzs7I9BDEMdSKxWxPKxBa3UdsNtDNVwWVaylZIQ60jSLL7J7RYyccjSu0/dnvpWfnFsaWzJN9FPpssdI6HfB4oCR0JXzX1xnot5jpTH64uoEGZERb4H1xronPPBenUqLF9arp32sLLJMCQMczpZjSQwRJAgGDb3QRG+No4y97MLbCtWAnvBYj4bYbigbOpZGvXOkFFEyDKiAI3PXc994wVTNUVhEAMC5ItuOn6TXte56RIVODTRpc7o9Rzq5WLiCoMB9IY7bdzgrTdvMRUpsxLSZQlbEKRbe7AWkwGJGAkkK9hleL0w0OqsLbiLR3ue2LcjxKk1RQukiRIC3FyQdhP5bnpBEZxzTdhWpgEprKwVAUtAlo5b2E+7GPg+botUkMEEdakAC97EE7ASJ3wwtD7ljqowuliATDAtE91mYiTv0GFpPEwXWOdtO8qaZmIgRc3HUyJONfBKz+YPMkyApTexuZ0gggC/SZwH8S8OSlVLPl67+YZY0qVV1sYMmm/KCb3jf0OFS8D3oOfyhTbSQvOeYlCd9jvzTIAuQJ64kuap0+ZkWiJFqlWmLbTChjPYevTCDn/q7mkqVqSAC9KpoWrJJ6OdfSYONFLh78v2gBU6p06iFEmYg2E+7DOLBY6vwunq1USrG+t5vv1GwJg9Pu/PXlOF6zYiB743/AP7jPksq5oKWK69yQmk3hl2I2UgH1BxQ/ERQZPMoqxZiASBqMASQbn2oud8a2loRpN7DJ4aQIPT0BHT0ntjCmVKTub9Inr3tv64jx3xJQoMq1aVQsUBlNMrqMgNzKegv64xv4uy3J5lKtzQFXWjuZgDkSqxvMgnsetsD1X5C8S8BzMUyyIxmYIggE9xHMB+JxQayhSGYhAII0ECPeCdO07TiylnVKny5YSFIZkOlhfS0X2Jm5I04jVRXXYuGE/qxYiWMRfGi0+xZppmPN8YoUQGqM4DX1Ci7LB6kqTpHcnG7NVFdUPMZJQ6kIBtI3MRBMETM4XvF0/ZlVYkEwEWsdMwCSEcDaRqIj0xPKZhUoghojSQulwIQEWJ5dolQBBBt21+5B4+1i79KWVpumWrV2c0kqrSrrTUB9JUtyyRNwRa8H0xq/wC2PAP6Ef8AC1P8OPvpLhaGZfQHUVMvUAIIUkFFOo7bNtuRjnH/AG6zfcfJf4YnkWy+PcTpvgHjJQOGiFdSZ30tFN/kTTPwwI+m3w+pRc0l2okU6vc03Oqmx7hWJWf1j2xo4XwmrSLEEAQVf2SNNmglSYMqI6/PDD4pWlUlCrMHpmkSDCtRfUV5SJJHQyCDB64ZLYORyTwnQ+tZPMZBGVa5qLXpBjAfSoVlnuNM/Gehxu8E+Ec5RzlOtWp+TTpamdmdII0MCBpYzvfpGBfBPCi6sw2bzBy6ZV1Uuo5i5PKVPS2kiJPMNsFanhvP16zUHzlV8mFD/WHqsaTUiNQMFodvQyBE7ESH2OJGaqq1Woy+y1Ryv7JYkfgRjPWxbmEVajhG1IHYK1uZQxANrXAB+OK6mKLsUoxfkl+0T9pfzGPARi/KRrT9ofmMM3oCC4MYX8001WP6x/PDMyrhdzVPnaP0j+eOWylGykB5LExJFJRcT7AO25t2xmRcbaVM+Ul2AYjYkAjSm/f/APHF31L9Y4fmkhaswocWrjSMke4/sjFiZBumj4jB9SIaZkGDnDODo1eiorUqysBUqBCSVAN1ZbEyYWbTq9MD34dUg2SADJBNvfjpH0O+HmWlVruIqViKVNrErSA1OV7aidJ/YGNz2CS0PnCaNJ6Wt8rQpkEjUyi4EQ25IE2ucZOIeKko1fKajUSRqDoJRhDEwVINjb+sO+DOaqeXRAQKRsOoIA2P7Rm474T1r06tOt5qPyqFNKFJXVs1J3NoCgaTaQIAucJKWzJaGjg3GFqnSNesCdBZdRFr6TUJHuNxPScXVc2qioHp6Ail5YI0KImApk79Opwg/WTlICIUy9S/mCoQ7CGulRYVHHVQv3YMgnG3P556lYcwrE6RQfy20O0iJkaQwIDSLBqYIiIB8ACPHs5SoKtcqVAsXp0aZ3YA2YSDJmJvBwO8c0UzWQ8ygTOjWrAhXLUxP3di6MevUbYv8QBTSq03IjSJYEwdWuk0SPZDkEHrgJ4WqFsopVV10WiG0AldLEwzb6mb2f1fdjY5b2aSro5qviXOBdP1mqykRpqEVVjtFUMB8MNv0aMcxmG82hQNOlT1My0gjSLAcpCXGqZXpvfCfxvh/kV6tKICMdP7J5k/uFcdL+iuj5WTaqDBq1T90E6V5eo2lGiO+LNeEJJqh/z2akAEFSwkgdJPwg3jADN82ZVr2JczcAwIgdrIMEVz/MurmN794JPzkYopB2raYgAgEAzfUJkj0b8MaUaYidoX/H4b61UIgxSSNjsQDIIv1wunM1NJAJspHKqz5Yi0gatInaYj0w08dqNVzjgliiFVCzaWZbgEx3wsVcuIgwsNBbSWI6bAixjbE5LRRP3BnwbxNldqABPmIdAA2dVLCPgsYdeDZ0nL0gbkiSOir7QBt7t+xvbHMMhmDSq0aibh1nvAcE/MD5Tjo/hbMF1ZRylYkiLWBHWDZj8saAuQxeKsqtSmJRX0MrNIkNJ0kTqMG/YfhgEWIy1GopDBzpJ1HcLpIMbyYN8O3Hqf2cuC6yupQAxI1AkA7wY2NvXphFrKxoMjuxbWHgobdDG2k7bWiMPXIEdLZD6TqoGQSpq5sytEFehKkPI7GFPzxx++Hj6TM6T9Wo62IWmW0mQBsgIU7ey3zOEacTyN2WxqonWKHFiYqsCWRlNQ7ypYDU0neTpPeQe+GjjeTZ0pMrNy6laJAkEqbL/7ymT6Bxjn3CqsVOdglJpp1TAWFceXM+jMGB/VGG7L5pjkmRiXAYk1GOkltRNQIokkAou5F3xoyYrihe47nKGXV1zWWerSrlQwRgml6c+1BB1RB3+7jJmvFfC69BMtUTOUqCAAIrWgbaoclo/WnDDm6VJqB8wNVpsNVVIJaSo1MAL692BHWMLI4BkuGk5rM1PrAmctRCkFhuGqyIkG14AiYJgBpJdhi/AiZnSHfy50a20ahzadR06vWInEQR17Y+4hnPNq1KsAGo7PAMgamLQD6TiqnfDoxOF9cW5cLqW59ofmMVmmMSoUuZf2h+eC5aAkMdLJU2Nql+0ek7zhbzlIh2g/eP5nDCMiOjRhd4mhDuOzEfjjl5JlKaCmUyJrArSYeZTp03CkgapVZVZ6qx92J1cjnUUM1JgDJB+zOxIOx7g4x0iPKDaV1lTpYSCuk6ZsYOMyVakaRUeO2ox8tsUTjWxXyQVcZpANdGoB0lP3jpiFHiVQ7IT7lY/OMU0PPMaTq07DSsDrtIn44INxPPghtdRSNiqlTtH3RB3ONcDXL6IUOPNTk6VG41FAGEqAV1ESVsDpM3x2/wADZVqNCijtARNTEGILDW3wA+WOO5Pj+cqlMvVqO6VKgDBmMSzAElSL2+Fsdh8O5mWZbCfQzGofemw9kYKiu0JKW6ZPK0xQp0qYQoa1Wo4UliRJVFnUSQYIMdL4o8UfZUUsJqsS3cjZZ+TfPBZAKnESsclBAB2B9o/GWn4YEfSBVBamBsFU/OT+/EmrZQXOF8bei7qQGoMBrQqrDa7IGOkVIm5seoNsEM47UaZr03aMwsKftFYL1YidOuAwBBjcqADheq0eYzAhZOrad+xnoNjjec9VQzVAqaggZCUZYEQBplV07gRbtvOQCeVqOEJEuWUJSpFacALckzc00MFdN5TqJGMXAVpFqqsqM4OpmqDlImCxU020mW2CEi/MMYM648woCVJQLTEUyJH2igsxXQZghxF2viSVftmZZ0LqEqblCCqgspkg6V7i+GSA+gp4h4DlKrU8xmM6mV8xAIamzamURytIBsVHe3wDHwBadLLUqVN1emEBFVQy6tVgygmRJYtBnfCj46TXw9G0qppVgQVBEo4dAXBmHlRPeAfTDZ4apqcsjatIFOmAGVhpimT2gnm/u+mLx+RGb9puyqDlLQtyZa3UkD5418KpQ9LrrqatvQHeb9MVVqHmIqLVps0DdxJ99t+g/wBDBTgvD2lCWEIp2hrkRvOwgWjBlKxYxYqCXqVKSgambWW0gmFBgA7zqO/w64nU8Pe2dIYkQAZnU0nUF6wmo39MSzOVanUYaUYAtFRXpi8kEczBpE3FwMFsjn6oAlCw0EATLH11K5Um4EypscTlFsrFpPZzVzoAb9GY9+kxPxjDv9H2YJJZr6pDDqCuqIvJOgqcK/EuHsizVQqDcXAkXkTLfO+DfhrSrsh1Ih0kkNcfZL1AH4RthoxoXJL6HjOLUJ1UpCixFQSI66Y55+MYD56hTrMQNNvbdUOkQQSpcsACSCNifljRxPM0VhnUkICdcVC4AG40yx6dQemBeZr6qlNFqcirJRACqiSobVEnUoMA6o+M4yTWgNrsy8T8M0M3lxTqpTBYny8xSAL06lguo6QXQ2Ugz7IvtCd/3RZn0/HHWuDJrpBjoguY0qdPtDTAMQfcME/J9MLJKymNvicFqUgUPR/SbRttOGXKZotl3nfz6VUjflqpzg9xrQ4XKKy0GxMkHrIEiflgpSoMA41EKsD5MSJ62kn4YktD9hDhlGT5TOgnZdADTBUnzNPa3M3QWwl57x9n6FarT8ym4Vzp10lkruslNMypBnDVTcBhUJi4Jk9CT19CNvTCp4k8KZmtXNSkieXpAeo1SmiKQWA1FiNkCCwO3piqaaEjaYm5/NNWqPVeNTsWOkQJYyYE2GIU8SzuX8t2TXTfSY1U2DIfVWG4xCnh/A5didH2l/aH54hiVL2l94/PCS6ChnRb4Ws+2mq5gGHmD7+uGaml8LHFx9pU/aP545Y9lGX18xqpaoCyr2HrUUYxUDfFjD7Bfj/1B/DEMqMOgB3hVQgEgThkyRlZMjt7sLfCzAmJvhmybyoO2IzHia8io8xCe/5Yd/CyfaEfrIB/WJY/9PCnwRVNZdQlbz6W3tvh/wDD+USXqIGMOdyLEKRdR+23+ox04H7Gjmyr3llNxR+vV2Ma2YU5sTpGkkDeNTAT6YXePVVq1KehgwCpJ2GrT39BE/temI8VFdmqI1MlC8qNQJm9xAnTcmINycU1suqrYuSo2GkwbC88wix9m+k3GHcaQFK2BOIFjKiDpmSoEEm28SwAgX9dsbcvSYpT1CL7SSALiBqJIHpOPMtkFfUWqpTHQko5F1FxTqar6jcqI04uSuqalDrV0TcTG/8AH1wODNzVgLNnTVmCwgbGGBA0yDeDYd9toxTQOiqTr0qSV+zBYCTIUyAdNxzRPpvFmYcs2oW6wHU/CVOL6GW+0IabEE7EiCPfG5/1u0UZsM5ZActXF5QJJMCedmtBNucj3L6wCv0fVhVyNMuyahy7DUNDNTTUWA1GAPnjElX7CsLaikkD0IuT62/ynAP6PAdUTs1TeRClEuAAdV57b7iLlfJE38WdFr8NR6i6dWsRzEJpFtxbm22n49cEsohRhZtRs1lgi8bNAiO/54X62ZrARTf2SBpAj13IHUH7354tyWotLVJbfmqAiPahjqMLbsRY7zhnECkuzDnclWV2JKVC55lCs0nVALo1usSNtIvvi05ZUQ63yyRdgHgCBuTrN5PptijMrWWsKkDMUywhm8pVpX06kdyNJu3Kp/idmfZUojyKahmMqHfRsJdg5MMVsZD3kkExcOXgbjZi4hw+g1DWgohDF2AVTPXW4VjY7yT88EOFZVE5lZnFiXMqCSpA0wJZL/jbCy1Q5mvSprQepUW6mqaQoyAZIRqxY7SYWdpFsNnCqKkaqlUO4JltSkW3j1BnoIjpgxexMi0YuOtqphS6jUSCS7osbjmIIHczYgYF8CoOWXzGp1FUDy9FXUU06mGkeWDYzyhh67DG/wAR5jl06tU7gVAGupUxqQADSe49MBeC0SrHTlfLUo2us5qM53sgUEAT2PfFkrEbpHQOABhQSXLyZLMpVjzLuCSRsbY2/Wv1KmA3Av8AwFEyXN7jXcamPUaoA+WKPq+e/RT+1/ljma2zphqKOZaCWkXG223vOLKFY/eiCRqsdgDN5vjTUylpMekz+cxjzhiDUpKgiR94AQd5JIi0/LE0OTybAhSxJMGwt96YIGxv+OKvEeQyNTQc9UNMQQlyAGYC5gEfdMTbfvgnSy+l3SwhjcRBgleljMThf+kp1bJpAbUrDcCIll988x64pHaoT+Qn8e8LPRU1qNRczlp/nqRDafSqATpPrt7sA6P+vxxfwzilXLVBVo1DTbr2YdnU2ZfQ4grEszHcmTAAEkk2AsN8HZQkcSpe0vvH548xKnuPePzwr6MhpHXCtxj+cqftYbdN8KvE1HnPO2q/4Y5o9lGQP8wvx/55/diOVxbnNIpKFOoBiJ+LYpyxxQAf4Phhothf4XYYO0WxzzKR6LcrnmoZijUmaZcKyidUNymLjYX36Y7DSIdzoYhgACr2G5ElYJv3mMcM4zVUgCYKnV0nsLe8461wrMVVNIk0KisJBDsSVK6uWkCTqulrgX746MPRz5VszcU4d5Ta6a1R1emssgaLxB1Akeh/CMVmKoMvUo6VApoTykBbi+5mbyPccW8dqZha3m02KqwgrULJB22J0BIAJ2PrfA/NVmFJzWpo0aQ80QdjMsiKdcA2aQBN8dBFFWcy5CLKBkFgTqN4BOlljSTvY98ZMzRCyRUhSLgk2/y/hijKZcuToWo+i/sKHC6h7ADF4k3tAwz0eIPSpQQlOLBnZSTJvp0jUzDtHxGEloaJz98sN55Z6RG0x226YJcJplXVZFQwGAptBUn7rseVCLA6pEdQMbOLcQVagNQ5iCNR08ruI5SigkreIlgRO42xq8Onzc2AXbylMku/3QpLReI1DSSPXGT0FoIeLs1RyNMNWptFWEiiU1bamI1gKYAEkblsCOBU8s9TLtkkqPQljUar7fmBbhgPZ5QDaFM4j45zGRq1ab5p69VlViMtRGgHW0y9Umy2A5TJ09RbEuAVaNZ6LIlLKhAR5NEMo0ydJNQQxaSZYwDMH1pFNytk50oNIO8Z5KOqSpMMdDaTO5uQe+JZViORnssxq0lmmWklQQBDWNiQdsX1zC/ax5eqC2mtUMA9wYBkWA7YD0uMufMCsQih9Mkiy7Qp2917HFrsgk6C1HNtlQzoolxJJ2JJIXe/LpJ6Tq9MA85xVky9akzXZ1gFiR3blBAAsOh/DEOI8VfWOYNtIIU9T1AnAfP51tyKbWMhkmIvaII2wnEumZ6eSJJ8ysaRKI0oG2dqYALLfZwNj7Rvvjo/AMsDRo1A49mQQHINzeBA/wBdcJOY4jT80r5FFpCLrCjWukUzpDFTKgoLD0w+ZCi3kozAXQbEECAYA22sIAxkSysWfGmWDhlLEc4Psp0U2guD1/R7YxcA4HTC1vLoVmOh1NWsqqgJgkKgCsZi5jYWJxZ40Yl1qJmKNHTYxUZXWwuEgMREi1rXxb4Y0ZSg2ezFeo6adNIFnhpgjylZuZmiJ2iTMXw3KjODapB3iefallUdFUFU+zpuvsgxqlfkv9b0xi/lDO/p08e5DMHNq9SqgGtRKSTpCk6RJ3P3p7knBn+T6f6AxxzfJ2dcVxVHNde5x7SUmnqWWvsDf1PbfGlKACk3i8bYvanTQIii5pqW1ESGuCBFgIAPxwEFlSBjUnyak6tQJaQJkk9sZfpEpD+TgzHn1gETv9oSJ9QJ6/e2GCyTUJIKhmYQQxA+IJI7YX/pQzWnLZal5j1DVZqhJAVQtPlVUETBaoxkzOkdIxWOhHtid4W4x9VqFhAkQTpBt1FwbYHEgu5UQCSQOwmw+WM641ZJJaPTGqnZQgVOLKKHUv7Q/PB/L8FRllqhXtChifhIOPqPAWkGQom2oHp3iYOEclQeIwvw1iTEYQfEFMpVqgjZo/LHe28MP0amfcT/AIccg8bcLenmMxqUQr3Mgi+n+OOaErY7QnrWGmL7z+EY15aoBuY9+CnC8kpU1AoCCxqEHQD2LHlB9N8M2R4LSeBTqZDMMR7CVftJ6wKi05+B+GK2KL+UzKRGofPB+hVB2IOLafgaq7R9UqzvApskD+vA/HFOa8K5Sm5SpXqZZx92tSdT8CCQRcXEjE3FMZSo0Mqn2lB94GHHwlxXMUxQy9igCgDTTjSRMBgNiDb1I92EgeFGjVQz9Jwdoqg/gcNvCMooKp5jezpZAHsw0iZpgzDA9u+Oj8eFWRzS6oI/Sbm9FSkIp/zMryBihLHmUkwtwIZQG5Te9s6cLqLQp5qKdKqwd3r87BEkCArF9VVtdwPa2tc430HyxdamarUXzCKAJokqQs6eR1DK4JJkGDONnEM7lK9IZcVg3YuycgEzpB1Q4XlB0sRqnucM0wJixSzTulZ9TKikHXULec3PMakZLFyGglgsAXvgrWzXkotSuUhx7AFMyCBFtJ0nrJnsIxpyfhvLyHTOaNMQBRpuf7VWmWxu4k5CGeLaBEFmy9GI7HkFsDiFCNxzMtWLVE80UwsQjNAFgBqULNyIBneMV8BaqtWrTpqo0rpYj2pI0m+8ySs9nO2DVVTWSpTXizZpCpJAVWQMBINlYoCQLXHodiH4LwVAGh/baSTWckhVP3fq9KbvN52w6joDYG8RiMww7Klh0lFMfAk4YvCjMalIKFgBgrtTDhRcsoMBgTv7Y3Prhb47XH1poggCkJvuKKbkieuGLwlmIqKJqmFIgEFPaa5VoAWJkAmdMxJOOhHPk+I4VSdJe9mCEgXO0AkuS2/cYjWcIpmQJC6ZqGG6hZcpN97ze3fRWqIRJPlkGV1MAARESHJI9IjrfGMUDUQmUJWpqMebN+wllO0CMIxI0Bs/xCmXiope8Lr1THT2evy3wE4hmEBBFMIOllYH+0GIPrY4KcRysVFIY8jA81NlgjoQWHp164D8Zpa21XQSIAUlQTb2iVEEz3+OGVFCzL8WEkJmXpTEkeZqjrpYoyqZtKx8sdDyFInL0gtPzB5YhmBNSSsgzy6r/E4R+EeEf/MzKvRojdqtRVLEbBaYSSPiZ6Drg5xDxcVGjLDTAC+cVGsgW5FuEFhc39BhZyXgVY5Tf6JcYyOVyuipnKlXMVAOXLF1IckyDVAFlHYkj9oxhd435+cC5ivsGKaVBCU1s0KOhI67mPcAPrLrYu8kkySSSSfUnc4L5PNfZOhiGiB1lTqt/rriMm+zqjFLSD3h5CtFn0sx0k6FAk9gJIGoz1IG2DX8rJ/RZr/h2/xYz+H0/wBnUADsdhtabY3/AFcd/wA8TRtHPMzW3mB6CI/ifxx9RAWLTIFrgfFoJ/AYyDNK6nlO8CTcQL33xgTMFhA5RcTubMRtaNj1PwwqYWg0uikTr0ltHLpggde8/v3PTCX9JOb8zOadTMKdKml+5TzW/vVCPgMOIy6jmAiWCncm0CASbLHTrO+Of+M6gbPVyAFEpAGwHk0wPwxZO0IuwIMb+DR5qz6/ljEBjZwofar8fywG9FEOVTPkgCwA2gDHtGoWI94/PGRKeCXhPJnN5nyKUBluS5IW17QCcSa0PZ2pYAJJAAEknYACTJ6YWavg+lmq1WrWYPRdgy01+8OWDUftI2X0veMbfGfFqeQy5q5gPUU2K01F5IWOZojmwgVfpkZh/s+TVV6GrUJvt7CKoj01YhHDILkg39NHBWGQoLl0ilTrDWlNYABUop0jcaiB72GOV5HwVn6wlMnWK3MuoRbetUqMHc39JvEqlhWSl/uaSKfm2o/jgBxDilevJrVqtX0eozD4KTpHwGOqOOlRNsaKVCvl1Wlm+JZNFSQqFnzNZREwFprMT0LQL41VPHVKmFUVs7mdIAChaOWodZ2V6wk37456vpYdsRnDrGjOToea/wBJOcKinRWlQTpZqtT3+ZVJE/1cGsp51RBVdvMY0zrNg2pkO4G4O8gddhjl4fHTeDPpyqNqYK1MyJBBK5daxsRsdUC9u2KxqPRz5WwDUrd8UmpgpmOKI5IekjN1IUr8faKk/wBXGPL0qT6oDQNxIF/TeR8sNyMkeUqqlbgT7sUtUi4JEbEWI+Ix9TqUmrLltLio7BFOrkBJIBNpicXZ7IeS7UnBZkOklahCn3ckjfvhXQUeZDMOK9I1HqN967O/3T0uf4Yy8IDswVRqMGx2uFFz0EScU18wHqToVZ2hqjdOpdySfljZwzj1Omxo/aE7yqovTbVJMWmLjBiabpFXFUjMVlkQpAUg2gKoEf1QMNfgmipnl5tB5jItLATJCj/MycK/iJSM7mJiRU0+ggBbfLDR4QzGkMCogUtZI9qJAIU/dtF77bYa9EsnQz57J1PKAUKytUliFYQdMXU3IvMrMztiNCrU8ry9DBBUX2SGJIBY2UlonTuP4YOcSyHkUaterUcKiFitIUwxAF4bQIO+Of8AEvpErsoXLqKCEWb26pBvd2sN9o+OJOY0MLe2Hm4MyfaVqoyqWILEF2BAkLSgGel9o2OMH17L03DZaiHqAR9YrgM//wANLLT9+/cYVMvUeqxao7Mx3ZiST7yb4PZWmABiUptnQoJE80alQ66jl2PVjPy7e4QMD6tKMGYmwMevwm2B+aTtgJjAmq8T3/DF9G7hOrWntcX/ADPwxmqU7/HBjgGUD1gx3BAB9SY2+OGYGzofAMp9iABA6X9f8/wxL63S/SX+0Maa7eVRYICIUKp1HqQgMbfenA76iP0VwgYq0f/Z"/>
          <p:cNvSpPr>
            <a:spLocks noChangeAspect="1" noChangeArrowheads="1"/>
          </p:cNvSpPr>
          <p:nvPr/>
        </p:nvSpPr>
        <p:spPr bwMode="auto">
          <a:xfrm>
            <a:off x="1462088" y="120254"/>
            <a:ext cx="21074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5606" name="Номер слайда 67"/>
          <p:cNvSpPr txBox="1">
            <a:spLocks/>
          </p:cNvSpPr>
          <p:nvPr/>
        </p:nvSpPr>
        <p:spPr bwMode="auto">
          <a:xfrm>
            <a:off x="7380000" y="4860000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5DDFF0C-ABEF-4253-A335-8F8206D836E0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/>
              <a:t>12</a:t>
            </a:fld>
            <a:endParaRPr lang="ru-RU" alt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607" name="Заголовок 1"/>
          <p:cNvSpPr txBox="1">
            <a:spLocks/>
          </p:cNvSpPr>
          <p:nvPr/>
        </p:nvSpPr>
        <p:spPr bwMode="auto">
          <a:xfrm>
            <a:off x="810940" y="318121"/>
            <a:ext cx="5145881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/>
              <a:t>Успешные проекты женщин-предпринимательниц</a:t>
            </a:r>
          </a:p>
        </p:txBody>
      </p:sp>
      <p:pic>
        <p:nvPicPr>
          <p:cNvPr id="41" name="Picture 6" descr="http://freeiconbox.com/icon/256/2152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1013"/>
            <a:ext cx="403873" cy="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Прямоугольник 23"/>
          <p:cNvSpPr>
            <a:spLocks noChangeArrowheads="1"/>
          </p:cNvSpPr>
          <p:nvPr/>
        </p:nvSpPr>
        <p:spPr bwMode="auto">
          <a:xfrm>
            <a:off x="1188894" y="3782134"/>
            <a:ext cx="11441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Сумма займа</a:t>
            </a:r>
          </a:p>
        </p:txBody>
      </p:sp>
      <p:sp>
        <p:nvSpPr>
          <p:cNvPr id="25610" name="Прямоугольник 24"/>
          <p:cNvSpPr>
            <a:spLocks noChangeArrowheads="1"/>
          </p:cNvSpPr>
          <p:nvPr/>
        </p:nvSpPr>
        <p:spPr bwMode="auto">
          <a:xfrm>
            <a:off x="1188894" y="3966681"/>
            <a:ext cx="1144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10 млн. тг</a:t>
            </a:r>
          </a:p>
        </p:txBody>
      </p:sp>
      <p:sp>
        <p:nvSpPr>
          <p:cNvPr id="25611" name="Прямоугольник 26"/>
          <p:cNvSpPr>
            <a:spLocks noChangeArrowheads="1"/>
          </p:cNvSpPr>
          <p:nvPr/>
        </p:nvSpPr>
        <p:spPr bwMode="auto">
          <a:xfrm>
            <a:off x="2642646" y="3782134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Услуга</a:t>
            </a:r>
          </a:p>
        </p:txBody>
      </p:sp>
      <p:sp>
        <p:nvSpPr>
          <p:cNvPr id="25612" name="Прямоугольник 27"/>
          <p:cNvSpPr>
            <a:spLocks noChangeArrowheads="1"/>
          </p:cNvSpPr>
          <p:nvPr/>
        </p:nvSpPr>
        <p:spPr bwMode="auto">
          <a:xfrm>
            <a:off x="2642647" y="3966680"/>
            <a:ext cx="1251347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/>
              <a:t>Детский сад, рассчитанный на 75 мест</a:t>
            </a:r>
          </a:p>
        </p:txBody>
      </p:sp>
      <p:sp>
        <p:nvSpPr>
          <p:cNvPr id="25613" name="Прямоугольник 35"/>
          <p:cNvSpPr>
            <a:spLocks noChangeArrowheads="1"/>
          </p:cNvSpPr>
          <p:nvPr/>
        </p:nvSpPr>
        <p:spPr bwMode="auto">
          <a:xfrm>
            <a:off x="1065189" y="3327474"/>
            <a:ext cx="7072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Проект</a:t>
            </a:r>
          </a:p>
        </p:txBody>
      </p:sp>
      <p:sp>
        <p:nvSpPr>
          <p:cNvPr id="25614" name="Прямоугольник 1"/>
          <p:cNvSpPr>
            <a:spLocks noChangeArrowheads="1"/>
          </p:cNvSpPr>
          <p:nvPr/>
        </p:nvSpPr>
        <p:spPr bwMode="auto">
          <a:xfrm>
            <a:off x="1760394" y="3317790"/>
            <a:ext cx="32408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 dirty="0"/>
              <a:t>Завершение строительства коммерческого объекта</a:t>
            </a:r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 dirty="0"/>
              <a:t>Реализуется в поселке </a:t>
            </a:r>
            <a:r>
              <a:rPr lang="ru-RU" altLang="ru-RU" sz="825" b="1" dirty="0" err="1" smtClean="0"/>
              <a:t>Баскудык</a:t>
            </a:r>
            <a:r>
              <a:rPr lang="ru-RU" altLang="ru-RU" sz="825" b="1" dirty="0" smtClean="0"/>
              <a:t> (</a:t>
            </a:r>
            <a:r>
              <a:rPr lang="ru-RU" altLang="ru-RU" sz="825" b="1" dirty="0" err="1" smtClean="0"/>
              <a:t>Мангистауской</a:t>
            </a:r>
            <a:r>
              <a:rPr lang="ru-RU" altLang="ru-RU" sz="825" b="1" dirty="0" smtClean="0"/>
              <a:t> обл.)</a:t>
            </a:r>
            <a:endParaRPr lang="ru-RU" altLang="ru-RU" sz="825" b="1" dirty="0"/>
          </a:p>
        </p:txBody>
      </p:sp>
      <p:sp>
        <p:nvSpPr>
          <p:cNvPr id="25615" name="Прямоугольник 49"/>
          <p:cNvSpPr>
            <a:spLocks noChangeArrowheads="1"/>
          </p:cNvSpPr>
          <p:nvPr/>
        </p:nvSpPr>
        <p:spPr bwMode="auto">
          <a:xfrm>
            <a:off x="956721" y="4220284"/>
            <a:ext cx="156805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75"/>
              <a:t>Ставка -14 %</a:t>
            </a:r>
          </a:p>
          <a:p>
            <a:pPr eaLnBrk="1" hangingPunct="1"/>
            <a:r>
              <a:rPr lang="ru-RU" altLang="ru-RU" sz="675"/>
              <a:t>Субсидируется – 7%</a:t>
            </a:r>
          </a:p>
          <a:p>
            <a:pPr eaLnBrk="1" hangingPunct="1"/>
            <a:r>
              <a:rPr lang="ru-RU" altLang="ru-RU" sz="675"/>
              <a:t>Гарантия – 50%</a:t>
            </a:r>
          </a:p>
        </p:txBody>
      </p:sp>
      <p:sp>
        <p:nvSpPr>
          <p:cNvPr id="25616" name="Прямоугольник 46"/>
          <p:cNvSpPr>
            <a:spLocks noChangeArrowheads="1"/>
          </p:cNvSpPr>
          <p:nvPr/>
        </p:nvSpPr>
        <p:spPr bwMode="auto">
          <a:xfrm>
            <a:off x="4064253" y="3782134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050" b="1">
                <a:solidFill>
                  <a:schemeClr val="accent1"/>
                </a:solidFill>
              </a:rPr>
              <a:t>Особенности</a:t>
            </a:r>
            <a:endParaRPr lang="ru-RU" altLang="ru-RU" sz="1050" b="1">
              <a:solidFill>
                <a:schemeClr val="accent1"/>
              </a:solidFill>
            </a:endParaRPr>
          </a:p>
        </p:txBody>
      </p:sp>
      <p:sp>
        <p:nvSpPr>
          <p:cNvPr id="25617" name="Прямоугольник 51"/>
          <p:cNvSpPr>
            <a:spLocks noChangeArrowheads="1"/>
          </p:cNvSpPr>
          <p:nvPr/>
        </p:nvSpPr>
        <p:spPr bwMode="auto">
          <a:xfrm>
            <a:off x="4064253" y="3966680"/>
            <a:ext cx="1144191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 dirty="0"/>
              <a:t>Официально открыт с участием Акима области как социально важный объект региона</a:t>
            </a:r>
          </a:p>
        </p:txBody>
      </p:sp>
      <p:pic>
        <p:nvPicPr>
          <p:cNvPr id="55" name="Picture 4" descr="http://s1.iconbird.com/ico/2013/9/452/w512h4961380477090sta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99" y="3764793"/>
            <a:ext cx="270308" cy="2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3" y="3317571"/>
            <a:ext cx="308791" cy="3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0" y="889074"/>
            <a:ext cx="9144000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50" b="1" dirty="0"/>
              <a:t>ТОО  «</a:t>
            </a:r>
            <a:r>
              <a:rPr lang="ru-RU" sz="1050" b="1" dirty="0" err="1"/>
              <a:t>Денталия</a:t>
            </a:r>
            <a:r>
              <a:rPr lang="ru-RU" sz="1050" b="1" dirty="0"/>
              <a:t> </a:t>
            </a:r>
            <a:r>
              <a:rPr lang="en-US" sz="1050" b="1" dirty="0" err="1"/>
              <a:t>clinik</a:t>
            </a:r>
            <a:r>
              <a:rPr lang="en-US" sz="1050" b="1" dirty="0"/>
              <a:t>»</a:t>
            </a:r>
            <a:r>
              <a:rPr lang="ru-RU" sz="1050" b="1" dirty="0"/>
              <a:t> – стоматологическая деятельность</a:t>
            </a:r>
          </a:p>
        </p:txBody>
      </p:sp>
      <p:pic>
        <p:nvPicPr>
          <p:cNvPr id="43" name="Picture 6" descr="http://freeiconbox.com/icon/256/2152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3970"/>
            <a:ext cx="403873" cy="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2" name="Прямоугольник 23"/>
          <p:cNvSpPr>
            <a:spLocks noChangeArrowheads="1"/>
          </p:cNvSpPr>
          <p:nvPr/>
        </p:nvSpPr>
        <p:spPr bwMode="auto">
          <a:xfrm>
            <a:off x="1188894" y="1614984"/>
            <a:ext cx="11441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Сумма займа</a:t>
            </a:r>
          </a:p>
        </p:txBody>
      </p:sp>
      <p:sp>
        <p:nvSpPr>
          <p:cNvPr id="25623" name="Прямоугольник 24"/>
          <p:cNvSpPr>
            <a:spLocks noChangeArrowheads="1"/>
          </p:cNvSpPr>
          <p:nvPr/>
        </p:nvSpPr>
        <p:spPr bwMode="auto">
          <a:xfrm>
            <a:off x="1188894" y="1799531"/>
            <a:ext cx="1144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/>
              <a:t>9 млн. </a:t>
            </a:r>
            <a:r>
              <a:rPr lang="ru-RU" altLang="ru-RU" sz="1200" b="1" dirty="0" err="1"/>
              <a:t>тг</a:t>
            </a:r>
            <a:endParaRPr lang="ru-RU" altLang="ru-RU" sz="1200" b="1" dirty="0"/>
          </a:p>
        </p:txBody>
      </p:sp>
      <p:sp>
        <p:nvSpPr>
          <p:cNvPr id="25624" name="Прямоугольник 26"/>
          <p:cNvSpPr>
            <a:spLocks noChangeArrowheads="1"/>
          </p:cNvSpPr>
          <p:nvPr/>
        </p:nvSpPr>
        <p:spPr bwMode="auto">
          <a:xfrm>
            <a:off x="2642646" y="1614984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Услуга</a:t>
            </a:r>
          </a:p>
        </p:txBody>
      </p:sp>
      <p:sp>
        <p:nvSpPr>
          <p:cNvPr id="25625" name="Прямоугольник 27"/>
          <p:cNvSpPr>
            <a:spLocks noChangeArrowheads="1"/>
          </p:cNvSpPr>
          <p:nvPr/>
        </p:nvSpPr>
        <p:spPr bwMode="auto">
          <a:xfrm>
            <a:off x="2642647" y="1799531"/>
            <a:ext cx="125134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/>
              <a:t>Стоматологические услуги</a:t>
            </a:r>
          </a:p>
        </p:txBody>
      </p:sp>
      <p:sp>
        <p:nvSpPr>
          <p:cNvPr id="25626" name="Прямоугольник 35"/>
          <p:cNvSpPr>
            <a:spLocks noChangeArrowheads="1"/>
          </p:cNvSpPr>
          <p:nvPr/>
        </p:nvSpPr>
        <p:spPr bwMode="auto">
          <a:xfrm>
            <a:off x="1188894" y="1131590"/>
            <a:ext cx="7072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Проект</a:t>
            </a:r>
          </a:p>
        </p:txBody>
      </p:sp>
      <p:sp>
        <p:nvSpPr>
          <p:cNvPr id="25627" name="Прямоугольник 1"/>
          <p:cNvSpPr>
            <a:spLocks noChangeArrowheads="1"/>
          </p:cNvSpPr>
          <p:nvPr/>
        </p:nvSpPr>
        <p:spPr bwMode="auto">
          <a:xfrm>
            <a:off x="1760393" y="1150640"/>
            <a:ext cx="337542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/>
              <a:t>Приобретение  недвижимости и оборудования </a:t>
            </a:r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/>
              <a:t>Реализуется в селе Явленка (СКО)</a:t>
            </a:r>
          </a:p>
        </p:txBody>
      </p:sp>
      <p:sp>
        <p:nvSpPr>
          <p:cNvPr id="25628" name="Прямоугольник 49"/>
          <p:cNvSpPr>
            <a:spLocks noChangeArrowheads="1"/>
          </p:cNvSpPr>
          <p:nvPr/>
        </p:nvSpPr>
        <p:spPr bwMode="auto">
          <a:xfrm>
            <a:off x="956721" y="2053134"/>
            <a:ext cx="156805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75"/>
              <a:t>Ставка -14 %</a:t>
            </a:r>
          </a:p>
          <a:p>
            <a:pPr eaLnBrk="1" hangingPunct="1"/>
            <a:r>
              <a:rPr lang="ru-RU" altLang="ru-RU" sz="675"/>
              <a:t>Субсидируется – 10%</a:t>
            </a:r>
          </a:p>
          <a:p>
            <a:pPr eaLnBrk="1" hangingPunct="1"/>
            <a:r>
              <a:rPr lang="ru-RU" altLang="ru-RU" sz="675"/>
              <a:t>Гарантия – 72%</a:t>
            </a:r>
          </a:p>
        </p:txBody>
      </p:sp>
      <p:sp>
        <p:nvSpPr>
          <p:cNvPr id="25629" name="Прямоугольник 46"/>
          <p:cNvSpPr>
            <a:spLocks noChangeArrowheads="1"/>
          </p:cNvSpPr>
          <p:nvPr/>
        </p:nvSpPr>
        <p:spPr bwMode="auto">
          <a:xfrm>
            <a:off x="4064253" y="1614984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050" b="1">
                <a:solidFill>
                  <a:schemeClr val="accent1"/>
                </a:solidFill>
              </a:rPr>
              <a:t>Особенности</a:t>
            </a:r>
            <a:endParaRPr lang="ru-RU" altLang="ru-RU" sz="1050" b="1">
              <a:solidFill>
                <a:schemeClr val="accent1"/>
              </a:solidFill>
            </a:endParaRPr>
          </a:p>
        </p:txBody>
      </p:sp>
      <p:sp>
        <p:nvSpPr>
          <p:cNvPr id="25630" name="Прямоугольник 51"/>
          <p:cNvSpPr>
            <a:spLocks noChangeArrowheads="1"/>
          </p:cNvSpPr>
          <p:nvPr/>
        </p:nvSpPr>
        <p:spPr bwMode="auto">
          <a:xfrm>
            <a:off x="4064253" y="1799530"/>
            <a:ext cx="11441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/>
              <a:t>16 сельских округов, 60 сельских населенных пунктов (единственная частная стом. клиника)</a:t>
            </a:r>
          </a:p>
        </p:txBody>
      </p:sp>
      <p:pic>
        <p:nvPicPr>
          <p:cNvPr id="53" name="Picture 4" descr="http://s1.iconbird.com/ico/2013/9/452/w512h4961380477090sta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99" y="1597749"/>
            <a:ext cx="270308" cy="2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3" y="1150528"/>
            <a:ext cx="308791" cy="3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8" descr="Картинки по запросу дантист икон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40" y="1569095"/>
            <a:ext cx="347279" cy="3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4" name="Рисунок 38" descr="C:\Users\Aliya.Aitugulova\Desktop\мониторинг ДКБ 2016\Сбербанк\ТОО Денталия клиник\фото\DSC_08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42990"/>
            <a:ext cx="2787108" cy="184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62" y="3799025"/>
            <a:ext cx="358589" cy="31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6" name="Рисунок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34" y="3242088"/>
            <a:ext cx="2783018" cy="17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52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61" name="Рисунок 41" descr="C:\Users\Alimkhan.Tleuzhanov\Desktop\Работа\МОНИТОРИНГИ\НацФонд\Мониторинг НацФонд 2017 год 2\Азия\Проверка Фонда 2017\IMG_9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47" y="3031644"/>
            <a:ext cx="2887426" cy="206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AutoShape 4" descr="data:image/jpeg;base64,/9j/4AAQSkZJRgABAQAAAQABAAD/2wCEAAkGBxMTEhUTExMVFRUXGB0aFxcXFxgdGRsbHxgaGB0eGBodHyggGholGxgYITEiJikrLi4uFx8zODMtNygtLisBCgoKDg0OGxAQGi0lICUtLS0tLS0tLS0tLS0tLS0tLS0tLS0tLS0tLS0tLS0tLS0tLS0tLS0tLSstKy0tLS0tN//AABEIAL4BCQMBIgACEQEDEQH/xAAcAAACAwEBAQEAAAAAAAAAAAAFBgIDBAcBAAj/xABOEAACAQIEBAMEBgUJBQUJAAABAhEDIQAEEjEFIkFRBhNhMnGBkQcUI0KhsVJicsHRFTNTgpKi0uHwJHOUsrMWFzRDo0Rjg5PC0+Lj8f/EABgBAAMBAQAAAAAAAAAAAAAAAAECAwAE/8QAJhEAAgICAgEEAgMBAAAAAAAAAAECEQMhEjFBEyIyUQRhQnGxFP/aAAwDAQACEQMRAD8AR61b1xhapjK2Y9cV+di6BZqZ8RD4o8zHgfGNZvy7YI5CsRqHeMC3pOgBZGUNsSCJtONOWax/10wFszNtTNHvgt4PzROdoX+83/TfC3UODvgym31vLuVOjWV1QdM+Wxidpi8YM/iwLs6/5pxFqx74ieuIPjgKFtSse+KjWPfFVasqiWYD3kDHi6iAVpuQeunSPgWifhjGJtUOPfMNr4gG6QQRuCII94O2PVOMYsruY3+7/HFnmmB7sUVzY/s/uOPg/wCWMYNZR+Rfdi4HGPJToUQ39lu/eMX02J2DH+o/71wQF+rFWaqQhJJ6QBuT0Hptv2GJii52U/Ij88Z80jB6YZYk9Y/SX1xmZFaV68WoUyLb1WB+MTBxYM1W65dfhmD+8Yvo0H6KYkx7pIx69F/0W+WMroJnOccf+z1PhUU/K2Inicb0c18EU/li52jcN8FJ/LEfP/Vqf2f4nGAUNxykNxmF99B/zGMeb8W5SnANRpPTy2DDrcHBIZ0/0dXePZA77c21vxwueI+GGsKsZSajhAKhWnqGk3lg07QMYIeyvGaL01qCquljpUsYJb9EA31emN2vCdwPhFSlSFOrlzUAqCoshDoMRbU+/ujc4ZPrLf0NX/0v/uYwDcHxIPjAK7X+yqfHyr+77THozL/0FT4tSH/14wDfrx95mMIzD/0J/wDmU/3McS8yp/Rf+omME2GpjzXjIWqf0Y+NUfuXF+n1X+9/hxjH5m8P+IKuUdnpaZZSrBlDAjsQf8sB1PTHpxWMdyQhcjXxMntilRixcFmGDjnGVrquhaizBZXKsA0sx0NOogljEgQLYy5eoQvKYJi/zwPpjG6n+4fvwqiloJq4nnvMZCQAVRUJH3tM80QImdr7b4K+Ec64zFCmJZfN1BZHtFCtpIAthdc3wV8IN/tuX/3g/I4M0uIF2diLOfvU092qqfksKP7eIaR1NR/RmCL/AGafNH9fEna+Eir4yqrUdfKpkKzD2mBgEj1vjiKDzSbT7OlP2FCn+0Zf+9ibhHuRLd2uT8ThIHjY/eywj9Wt+408STx3S60Kv9VqZ/MrgUMnQ8qJgMZA2k8w/Zbce4yPTFNTLMNuf0jmHvX73vX5DChlvHuVddQFdbxzU16fsucN+VzQqKvqAR37jAaoKplFSrax6fuxFaxHUR3nF+aGoNtqizdZ2Gr9IfCfXGalRpiAGAAMwFtvfp1xjUGslnqQCUzXAfT7PlMY9Jnf0xPiHFKNHT5tdlDGF1ZepBPYYyZXOpGmlWRnprqdVA1oD1IvHzkTeMCMs5rZioKh1qkhdUMBJvAO2wwyYlDblOI5eoQKbhydgFYHv1P54lmMsxqISAAJI5SIuCATqMkx2GA1ahTVbKshl+6o+8OwwJbgqjVpBgbc7Bj3liDbDJcgdDzkKtTmkystpApm1zu0mfkMBfFfHquXSm3szqktTYi1xewBgG03wpVODSZ/2kT+jmTHytAxtHD6OUoo+cWvmDVv5L1mfQoDQVB3Yz1IifTGkuK2FbdIbU4dXYAnNLcbCgP8eEXiXi2tSr1KJfVodkB8oX0kifa9MNPB/GWXrSoVqLKurS8GVG8RNxhI4rwmpUzD1hCBnZgdwwJJgxMEg9sImmFxrsbuDfWatNahrrDqGAKwQCOojG76lmJ/n1Pz/wAOBXCsw9MIjLTBMKNLkmyKb8ogjVtgjmM46i2mSR16TgbAqNGey9VjNOpoUDb177YoDVtOlnQ9mAYMLTcix+IxVxXiVSm+laYddIuXI3kdFPpgfXzNQqh030xudwT6e7Bs1F2YzVVGA81n1T7PQiJ6Y9HG6eWpHM5x6opqQqppOp3IJECBIAHu+WBFaWZVOkOVLaVaTc3n5YGeIOBeetKk7soD1HYi5HIgUR681/Q4VzpWNCHJ0ZM79MeYNU+VlqAozZHU649WDaR8Bg1wXxiM4Ip66NYXNHWzK3fy2if6pGAnCPBtFS2sFipt2I79Tg9wTwpSSulddVM02mB1gwbg7HbvfE/W5OkVlhqNhgfWN/tvlV/w4++37VvlV/w4Yc1mRygzc4nb9E/6+OL2c5+UXGIRfGpqcDFMY7RDwJiYXHwOPRjGNNEY0JufcP34z08XUzv7h+/GQWQqb4KeFD/tmX/3gwMdcEPC8jOUP94uGl8WBHYdd8ci4i/21W//AJj/APOcdVDXFx8xjkvEq2qrUECzv/znHCkVsrVycVajOIZ7iCUksCXIsCbe8+mKMrmfNWQDqHtCPxHphkma0RyVSEj1P5nHaMhWgU7xCr+QxxBDAj3/AJnHZaOwi8Abe4YVpthTC5rX3BxhNY48pg6r2vcYqSi5NlJ9wJ/LC8WHkgJwbNvQ4nU0sIrU6g2BA5dS6pH6VMD44Y85SzVLTXautViwUoKQTUrNBuLEiZHuxRluCpXeoqAvmKaSUdNK3IlVJuWAMyYH54PUMupBSnR0sWBZUDkqVg8wi14xKcZpovBY2myOcqfdB3Zf+YYtpuJueoj/AFGM2ZRldSwYHzEkFSN3HfFCMajsihmYRAQEna+oi69Ngd8Xi67OSXQVyexMg2tG/wAcLHiPN1KtdoeAIRRFlVRG/Ukyb98a3p1kOkBkJUkB6rU5PrqgAbyfTGDiHDa3mNpTzHgM3lh3gkTuFuL74XNtaL/jJKWwXRyDVczTvAjSSNzJ5o9Iw8Vsknl6dJUMoHKINpiO3ywocDz6U8ylBlqeczydVJxy2gJsSdV9ogb4bOM1wquPLrKV2kNJJNhAEAe754SEJByyTkY3yHleUyu6rqcAyC0sFFwV25D88EquUWpAbWeZTNhdWDDYbSMKT8GXMUlJrVKbLJJUmSzG53kRBgdjg/kOGUEWlC1jUXSDUdmIaIExqj8MEno2cSTnY3uB7tumLOEuNQBNgpsQpvMiLb/wwAz5nP11JkeTRIUk2vVBIE22F/TGXifE8vllD1A5vAWmygm0klmMKoteCbjDJbFY618mvma4WQu5iI+XecYOJIFAQgBnbUB97SEYao3AJNp3g459xL6RqgYDLrRy8WJZ/NqntzPGn3AfHphiyvEUGSo57NV4qAPTJqEnzedtI5QSCO4EROBkg3HQ2NpSVhnhhA6HV27+7H1TOvYKp9vmMqIX4E9I+eFjxFxxPqdF6FQmpVYksquulEOyagGILEHV1jA3hHjyqoC5ikmZAiHP2dYDtrUQ3pI+OJY8Djtlcua1SOnZRajnY+pNvlgn5K+vywt8G4xSzS6qS1RESKoWQSNgVJn34IaRizic6Z+barYzHGvPrFR17Ow+TEfuxiJx3fomGM1wfRkqGa1kmtUqJ5enbQSLNNyY2jDVW8BUFXyBmic+KXmmiQNBtJUWkdYOonrEYG+F/E31bLhMxk/rFAVfMosRASqBfSzKVO07yL79IcN8S1F4k+cqUKj1G1fZIGDLKBVEFZIVAOgnfE9hFynUtjdkqeoOe2n8df8AD8cDg04JcLqgBwesR8J/jiiMz4pGCfAMpGcypkENUXb3xGMTuh3Yj4Y3+H3H1igO1ZDPWNQBw0noVHU6OVdHVhAIPUAiOtjbbHHOI0NFepv/ADjj+8drD5Y7QmZpxOs/L/PHFuN1SalXTuKtSPi7QfnjkHQp5pyzMWJJk4Z/CWXuilwhYqbkgAM0SzD2RF/divj/AIa05spRP2L0xmKbMbCkyh4Y3upOj3jGrgeRfQ9QqSurQXElQYsGIFp2vGHjJx2jOmYuL5V6VaqlVNNRajh1k2OttjYkdQeog46JxPggzFc1HqH2EQA81lGneZA9/rgX4j4WM2mQzSldVVBRzDLtrpJOsjuEBUmPuL0jDNw7K/ZlhWosQAWh2JW0ywCW+PfAU3F8kBq1Ru+r+WxQ/diDMgiJBB6ggg400wNQvbSZHxEdbWnp0xGtnKdWipDp5lJ/KMaoKsCy3YD2eb54syGSqlTUTy21ExFakeURGxid5v2xoyalyBJKSoGca4rmMpnCaZVA6IVbSGDrpiQTMQZETaPXGg5xs6qvXrLlXpN/4imRTFQFI0NNRTqFtiRfpifHsjrycMUFSgwdB5lNiVdgrrZrDUykdOXCx4wyZppQWF0jzACHRpP2cmFYxJn4ADF8K5zW9iy1EesrwunTpqq1xWBfUWaomoEXBnWZEj8RjFU4QaxAWq+XKEsCj05eQVgaKoPz7jHLCn6v4YlSQEjlG/UDvOOv/kfLny3/AETeX21Qa8f8KfL/AFd5qspZoerIYOpUhSrMSGAXVOxGJeC8nWrivXbNZikNY8yoGqTUJWbtrEsABvPtLthvyHhmpXyBoPThatLXTaSdNZCxRjyjSCLHeQYxkp+G6tPRSp0KhSipXUKU63YfaOPMBB1HVvsIAiMcbm1kcrKVcEkJ3jRa2VqUHSrXYsjlK7a1J5ypCkuxVgIm49oHDB4f4VmqmXpVDnq6q6qU1Nmeo9GMj3GMHh4S86g9GvQrNTWp59LXCtyiDTJAgB1GkxjNw/gdUu7sjhi03QgC/KFjYBRHbYdMaOWSk5GlHSI5dGpsyVHZmVmksWLRraJ1c20YjU4XXUTV4p5Y1QPMr1kH6UXfcA7R098M2Z4ItY081Wpt5qDQVmFcqeVmEC177eyBfCj9IiNppcxeWJ2JNgBJbvciPTDfjWpNfYuTZoz2dPnu1HiWVoKURSfrVPU2nVNhPfeRucY6lLMVSjU85TzTJUBXTmVqaSabhWhiQp1lAJ79N8KLUnFiCPQgj92D3gXLls2hlRp1QWA3KMFjUDHNF8d7x+nB1/iIuVsOVxxM3q1Dp++SaelQLtqtcATYT8cecM4rQoZSlRTMZV2VyXFSlWZGQljA+ykGSuw6HH2b1lmpk0+dXpghW0XUgaTpLBSbW/LC8vhTNgXoVQZiAjEbd1BWPjiSUM25Uq+qQVJw/YV4/wAeWqkGhwysoGkKKVbWoO2nWqEAd1Ii2EvO01XSVp+WCokaqjAnURINRmInsD0w7eEfDZaowr0yAVYIH1qNUWkWJ6fPAf6ROHmlWphVC0nRfKjYBbOtxqkPNjJv8Mc/5Cxwjxj39lcU5SZPhHiQZSk8UhUdyApdj5a2M6qYjWfSR8MMX/eTl/6Gn/wv/wCzHO8y80T6MIwN1Y4mdFGLjalMxWUxIqvsQR7ZO4JB37nA+caeKCK1X/eNH9o4yDHWTOicB4P9d4XTormKNJ0zLvFRoto02G/3t/TDlS8O1P5VOeFWkaZWCocl/wCZFPtESO+OW+HuCZCvTLZnPDLVQxAVqYYFYBBkx1JG/TDHw/6MKFddVDiCVV21LluX5+b+WIvsYQWN8asm2/uwPZYJHYkfLG/hbCTPb9+LIQsO+CXA6jfWKM/poP7wxnLpO344L8Jr0vNojRzeYl5n746RbDS6Mhr81hjnWeaKtUkffaP7Rx1uq1A3IPwIxzPjDUi7gAg62gyCPaPa8+nTHIOmRzFZmy5CA9EJHRR9oVn9GYMdTfrivh2V0IH0zMg7+sHccyzbpON+QyynKVKgcF00u6hGIAdWXTqUEBuQ3MC/TfFfD6wKkWhB3tJNwREntbbDuqET2buAVHFFqS2lgQeYMGf7NoIIN0ppbbDHwqkw5t+sNcEbwR2vt0xh8AIlepWRjpYaHWbqSHIg2jqBBI37jDjl+FU0geYOUsJMwSCbbAxEbA7jAkkaLF2s3l+cEVitWmGJIHK9Mmn32KVDffAmhkZK6pmLGLTANuu7HDVXyKVsw1EVAn2IYc0TzliOcCwEH4YJZfgGq3mqQFEabkG1zfYgHt8cGlQL2DshUFOnVdN/LZSgkAXHpBB6CTHXC7U4aa+idKMWMMU+cqjIscpO0z6YeE4KCGFN1JYX0wdipte+3TviihlFpSraSQWX0vMlp2A2kDvh8b47TFlsXl8JSpJFOpp3g5lWnedKFgN+pItidPwY4YMNAIIi1ZjNyIDaVJOk9IweoVKkdz0AFosLQBaL7T6425BSrKxplgs8p1Rsf0iRPSbYt62SuydIXcxXemjNpXSQwlTcsW0+yDCEy1gBZj6Yry3FM5Tpjy6rpy6oZmO95CtIjaLYZvEHDii/YIpSoQ0FQ1omeYG4IH4Yz5XIU2RV0klVKmVEHl0gcov7zfviLVlLoE/9oMwujzKhJLTPmFgABBiDFyG6W9Ixqy/iOuqQK1TT7MPDH2pBVwQfS82xTnOHRURNAOhQGuoMkk3+J/1ONj8OXlK7bCwI5tiTsYmdumC4AUydHj+YBC6y4EM+oK0SARMywABG2/5b6eYfPIaVWlRZQQZCEwbn2W3kgbERG+FgE1sy4SYhVUGOXr0mbmZJEfDDFTDIoo0TCD23upZjF5DdunuG4xuLvRuWtmmt4LyqxNJtVrCvXVT3lBVg/j2xpyPCMvlyXp0AsbyxLie5ZjyyosDjJQy2ktLMdjJa9uu0j5nBTIVgDpklTZgSTE9iTbvthmpV2JzTZS3AcvUZnC1LNqjUAhO4jqFPoca6tN6dFjpDE7hTa9vUkRbriWYPl/ZgmNyxI95JNht6dsVZPPF7zpF9G8wO99/QYRJhbXnsGJRWpTZfLIanzLpjUYnUokGI3Ebn4zn8S+HamZylRGX7XSK1O0kVlEMJAjnW3vY4ZznF0qRzxEGY95iLdbYrzWdamTCqQNuYywMG09Ym3pgO2PFqPk/OOdMUbfpL+/AvWcNv0k5IUczXVQFVqgdQo0gBpMael5wl/WF/SX54jJUdA4/S54S+p5o1aY+wzBLr2VydTJPzYekjphAjH6UyXDk4hw9srXBIHssNwQSNSk/eVhMHowx+fOO8KqZbMVKFUc9NiCejDdWX9VlIYe/F4uyY2/Rr4Qo5pXzFfVUFN9K0RYMQqtLNIkc0abC1zg54s4ZxnMjyaOWWhlhZadKtRBYfrnULfqi3vwmeEfDaZhalevX+r5ejAepbUWP3Vnbp0PtCBg1W8PUqqM3DeJVa1RF1Gi7srlRuUjT+UdJGJvsY5+9MqSCIIMEdiLRi/LPGIATe/vOPmEYuuxWaTVGNfDsyPNpm/tr/AMwwHLYuyT/aJ+0v5jDS6AdBXOIfvH5YUc1UXzHIMy7bj1bG7L1D3wCzdT7R/wBo/mcco4xZLiIYOEp00DUqIZVBIOghgTqkljJJO+LsjmFAPKg33AF5wGpORSqFXQfY0B01iwBC2kHeY+7jCldu/wAwp/dhktCvsdOEuzs7I9BDEMdSKxWxPKxBa3UdsNtDNVwWVaylZIQ60jSLL7J7RYyccjSu0/dnvpWfnFsaWzJN9FPpssdI6HfB4oCR0JXzX1xnot5jpTH64uoEGZERb4H1xronPPBenUqLF9arp32sLLJMCQMczpZjSQwRJAgGDb3QRG+No4y97MLbCtWAnvBYj4bYbigbOpZGvXOkFFEyDKiAI3PXc994wVTNUVhEAMC5ItuOn6TXte56RIVODTRpc7o9Rzq5WLiCoMB9IY7bdzgrTdvMRUpsxLSZQlbEKRbe7AWkwGJGAkkK9hleL0w0OqsLbiLR3ue2LcjxKk1RQukiRIC3FyQdhP5bnpBEZxzTdhWpgEprKwVAUtAlo5b2E+7GPg+botUkMEEdakAC97EE7ASJ3wwtD7ljqowuliATDAtE91mYiTv0GFpPEwXWOdtO8qaZmIgRc3HUyJONfBKz+YPMkyApTexuZ0gggC/SZwH8S8OSlVLPl67+YZY0qVV1sYMmm/KCb3jf0OFS8D3oOfyhTbSQvOeYlCd9jvzTIAuQJ64kuap0+ZkWiJFqlWmLbTChjPYevTCDn/q7mkqVqSAC9KpoWrJJ6OdfSYONFLh78v2gBU6p06iFEmYg2E+7DOLBY6vwunq1USrG+t5vv1GwJg9Pu/PXlOF6zYiB743/AP7jPksq5oKWK69yQmk3hl2I2UgH1BxQ/ERQZPMoqxZiASBqMASQbn2oud8a2loRpN7DJ4aQIPT0BHT0ntjCmVKTub9Inr3tv64jx3xJQoMq1aVQsUBlNMrqMgNzKegv64xv4uy3J5lKtzQFXWjuZgDkSqxvMgnsetsD1X5C8S8BzMUyyIxmYIggE9xHMB+JxQayhSGYhAII0ECPeCdO07TiylnVKny5YSFIZkOlhfS0X2Jm5I04jVRXXYuGE/qxYiWMRfGi0+xZppmPN8YoUQGqM4DX1Ci7LB6kqTpHcnG7NVFdUPMZJQ6kIBtI3MRBMETM4XvF0/ZlVYkEwEWsdMwCSEcDaRqIj0xPKZhUoghojSQulwIQEWJ5dolQBBBt21+5B4+1i79KWVpumWrV2c0kqrSrrTUB9JUtyyRNwRa8H0xq/wC2PAP6Ef8AC1P8OPvpLhaGZfQHUVMvUAIIUkFFOo7bNtuRjnH/AG6zfcfJf4YnkWy+PcTpvgHjJQOGiFdSZ30tFN/kTTPwwI+m3w+pRc0l2okU6vc03Oqmx7hWJWf1j2xo4XwmrSLEEAQVf2SNNmglSYMqI6/PDD4pWlUlCrMHpmkSDCtRfUV5SJJHQyCDB64ZLYORyTwnQ+tZPMZBGVa5qLXpBjAfSoVlnuNM/Gehxu8E+Ec5RzlOtWp+TTpamdmdII0MCBpYzvfpGBfBPCi6sw2bzBy6ZV1Uuo5i5PKVPS2kiJPMNsFanhvP16zUHzlV8mFD/WHqsaTUiNQMFodvQyBE7ESH2OJGaqq1Woy+y1Ryv7JYkfgRjPWxbmEVajhG1IHYK1uZQxANrXAB+OK6mKLsUoxfkl+0T9pfzGPARi/KRrT9ofmMM3oCC4MYX8001WP6x/PDMyrhdzVPnaP0j+eOWylGykB5LExJFJRcT7AO25t2xmRcbaVM+Ul2AYjYkAjSm/f/APHF31L9Y4fmkhaswocWrjSMke4/sjFiZBumj4jB9SIaZkGDnDODo1eiorUqysBUqBCSVAN1ZbEyYWbTq9MD34dUg2SADJBNvfjpH0O+HmWlVruIqViKVNrErSA1OV7aidJ/YGNz2CS0PnCaNJ6Wt8rQpkEjUyi4EQ25IE2ucZOIeKko1fKajUSRqDoJRhDEwVINjb+sO+DOaqeXRAQKRsOoIA2P7Rm474T1r06tOt5qPyqFNKFJXVs1J3NoCgaTaQIAucJKWzJaGjg3GFqnSNesCdBZdRFr6TUJHuNxPScXVc2qioHp6Ail5YI0KImApk79Opwg/WTlICIUy9S/mCoQ7CGulRYVHHVQv3YMgnG3P556lYcwrE6RQfy20O0iJkaQwIDSLBqYIiIB8ACPHs5SoKtcqVAsXp0aZ3YA2YSDJmJvBwO8c0UzWQ8ygTOjWrAhXLUxP3di6MevUbYv8QBTSq03IjSJYEwdWuk0SPZDkEHrgJ4WqFsopVV10WiG0AldLEwzb6mb2f1fdjY5b2aSro5qviXOBdP1mqykRpqEVVjtFUMB8MNv0aMcxmG82hQNOlT1My0gjSLAcpCXGqZXpvfCfxvh/kV6tKICMdP7J5k/uFcdL+iuj5WTaqDBq1T90E6V5eo2lGiO+LNeEJJqh/z2akAEFSwkgdJPwg3jADN82ZVr2JczcAwIgdrIMEVz/MurmN794JPzkYopB2raYgAgEAzfUJkj0b8MaUaYidoX/H4b61UIgxSSNjsQDIIv1wunM1NJAJspHKqz5Yi0gatInaYj0w08dqNVzjgliiFVCzaWZbgEx3wsVcuIgwsNBbSWI6bAixjbE5LRRP3BnwbxNldqABPmIdAA2dVLCPgsYdeDZ0nL0gbkiSOir7QBt7t+xvbHMMhmDSq0aibh1nvAcE/MD5Tjo/hbMF1ZRylYkiLWBHWDZj8saAuQxeKsqtSmJRX0MrNIkNJ0kTqMG/YfhgEWIy1GopDBzpJ1HcLpIMbyYN8O3Hqf2cuC6yupQAxI1AkA7wY2NvXphFrKxoMjuxbWHgobdDG2k7bWiMPXIEdLZD6TqoGQSpq5sytEFehKkPI7GFPzxx++Hj6TM6T9Wo62IWmW0mQBsgIU7ey3zOEacTyN2WxqonWKHFiYqsCWRlNQ7ypYDU0neTpPeQe+GjjeTZ0pMrNy6laJAkEqbL/7ymT6Bxjn3CqsVOdglJpp1TAWFceXM+jMGB/VGG7L5pjkmRiXAYk1GOkltRNQIokkAou5F3xoyYrihe47nKGXV1zWWerSrlQwRgml6c+1BB1RB3+7jJmvFfC69BMtUTOUqCAAIrWgbaoclo/WnDDm6VJqB8wNVpsNVVIJaSo1MAL692BHWMLI4BkuGk5rM1PrAmctRCkFhuGqyIkG14AiYJgBpJdhi/AiZnSHfy50a20ahzadR06vWInEQR17Y+4hnPNq1KsAGo7PAMgamLQD6TiqnfDoxOF9cW5cLqW59ofmMVmmMSoUuZf2h+eC5aAkMdLJU2Nql+0ek7zhbzlIh2g/eP5nDCMiOjRhd4mhDuOzEfjjl5JlKaCmUyJrArSYeZTp03CkgapVZVZ6qx92J1cjnUUM1JgDJB+zOxIOx7g4x0iPKDaV1lTpYSCuk6ZsYOMyVakaRUeO2ox8tsUTjWxXyQVcZpANdGoB0lP3jpiFHiVQ7IT7lY/OMU0PPMaTq07DSsDrtIn44INxPPghtdRSNiqlTtH3RB3ONcDXL6IUOPNTk6VG41FAGEqAV1ESVsDpM3x2/wADZVqNCijtARNTEGILDW3wA+WOO5Pj+cqlMvVqO6VKgDBmMSzAElSL2+Fsdh8O5mWZbCfQzGofemw9kYKiu0JKW6ZPK0xQp0qYQoa1Wo4UliRJVFnUSQYIMdL4o8UfZUUsJqsS3cjZZ+TfPBZAKnESsclBAB2B9o/GWn4YEfSBVBamBsFU/OT+/EmrZQXOF8bei7qQGoMBrQqrDa7IGOkVIm5seoNsEM47UaZr03aMwsKftFYL1YidOuAwBBjcqADheq0eYzAhZOrad+xnoNjjec9VQzVAqaggZCUZYEQBplV07gRbtvOQCeVqOEJEuWUJSpFacALckzc00MFdN5TqJGMXAVpFqqsqM4OpmqDlImCxU020mW2CEi/MMYM648woCVJQLTEUyJH2igsxXQZghxF2viSVftmZZ0LqEqblCCqgspkg6V7i+GSA+gp4h4DlKrU8xmM6mV8xAIamzamURytIBsVHe3wDHwBadLLUqVN1emEBFVQy6tVgygmRJYtBnfCj46TXw9G0qppVgQVBEo4dAXBmHlRPeAfTDZ4apqcsjatIFOmAGVhpimT2gnm/u+mLx+RGb9puyqDlLQtyZa3UkD5418KpQ9LrrqatvQHeb9MVVqHmIqLVps0DdxJ99t+g/wBDBTgvD2lCWEIp2hrkRvOwgWjBlKxYxYqCXqVKSgambWW0gmFBgA7zqO/w64nU8Pe2dIYkQAZnU0nUF6wmo39MSzOVanUYaUYAtFRXpi8kEczBpE3FwMFsjn6oAlCw0EATLH11K5Um4EypscTlFsrFpPZzVzoAb9GY9+kxPxjDv9H2YJJZr6pDDqCuqIvJOgqcK/EuHsizVQqDcXAkXkTLfO+DfhrSrsh1Ih0kkNcfZL1AH4RthoxoXJL6HjOLUJ1UpCixFQSI66Y55+MYD56hTrMQNNvbdUOkQQSpcsACSCNifljRxPM0VhnUkICdcVC4AG40yx6dQemBeZr6qlNFqcirJRACqiSobVEnUoMA6o+M4yTWgNrsy8T8M0M3lxTqpTBYny8xSAL06lguo6QXQ2Ugz7IvtCd/3RZn0/HHWuDJrpBjoguY0qdPtDTAMQfcME/J9MLJKymNvicFqUgUPR/SbRttOGXKZotl3nfz6VUjflqpzg9xrQ4XKKy0GxMkHrIEiflgpSoMA41EKsD5MSJ62kn4YktD9hDhlGT5TOgnZdADTBUnzNPa3M3QWwl57x9n6FarT8ym4Vzp10lkruslNMypBnDVTcBhUJi4Jk9CT19CNvTCp4k8KZmtXNSkieXpAeo1SmiKQWA1FiNkCCwO3piqaaEjaYm5/NNWqPVeNTsWOkQJYyYE2GIU8SzuX8t2TXTfSY1U2DIfVWG4xCnh/A5didH2l/aH54hiVL2l94/PCS6ChnRb4Ws+2mq5gGHmD7+uGaml8LHFx9pU/aP545Y9lGX18xqpaoCyr2HrUUYxUDfFjD7Bfj/1B/DEMqMOgB3hVQgEgThkyRlZMjt7sLfCzAmJvhmybyoO2IzHia8io8xCe/5Yd/CyfaEfrIB/WJY/9PCnwRVNZdQlbz6W3tvh/wDD+USXqIGMOdyLEKRdR+23+ox04H7Gjmyr3llNxR+vV2Ma2YU5sTpGkkDeNTAT6YXePVVq1KehgwCpJ2GrT39BE/temI8VFdmqI1MlC8qNQJm9xAnTcmINycU1suqrYuSo2GkwbC88wix9m+k3GHcaQFK2BOIFjKiDpmSoEEm28SwAgX9dsbcvSYpT1CL7SSALiBqJIHpOPMtkFfUWqpTHQko5F1FxTqar6jcqI04uSuqalDrV0TcTG/8AH1wODNzVgLNnTVmCwgbGGBA0yDeDYd9toxTQOiqTr0qSV+zBYCTIUyAdNxzRPpvFmYcs2oW6wHU/CVOL6GW+0IabEE7EiCPfG5/1u0UZsM5ZActXF5QJJMCedmtBNucj3L6wCv0fVhVyNMuyahy7DUNDNTTUWA1GAPnjElX7CsLaikkD0IuT62/ynAP6PAdUTs1TeRClEuAAdV57b7iLlfJE38WdFr8NR6i6dWsRzEJpFtxbm22n49cEsohRhZtRs1lgi8bNAiO/54X62ZrARTf2SBpAj13IHUH7354tyWotLVJbfmqAiPahjqMLbsRY7zhnECkuzDnclWV2JKVC55lCs0nVALo1usSNtIvvi05ZUQ63yyRdgHgCBuTrN5PptijMrWWsKkDMUywhm8pVpX06kdyNJu3Kp/idmfZUojyKahmMqHfRsJdg5MMVsZD3kkExcOXgbjZi4hw+g1DWgohDF2AVTPXW4VjY7yT88EOFZVE5lZnFiXMqCSpA0wJZL/jbCy1Q5mvSprQepUW6mqaQoyAZIRqxY7SYWdpFsNnCqKkaqlUO4JltSkW3j1BnoIjpgxexMi0YuOtqphS6jUSCS7osbjmIIHczYgYF8CoOWXzGp1FUDy9FXUU06mGkeWDYzyhh67DG/wAR5jl06tU7gVAGupUxqQADSe49MBeC0SrHTlfLUo2us5qM53sgUEAT2PfFkrEbpHQOABhQSXLyZLMpVjzLuCSRsbY2/Wv1KmA3Av8AwFEyXN7jXcamPUaoA+WKPq+e/RT+1/ljma2zphqKOZaCWkXG223vOLKFY/eiCRqsdgDN5vjTUylpMekz+cxjzhiDUpKgiR94AQd5JIi0/LE0OTybAhSxJMGwt96YIGxv+OKvEeQyNTQc9UNMQQlyAGYC5gEfdMTbfvgnSy+l3SwhjcRBgleljMThf+kp1bJpAbUrDcCIll988x64pHaoT+Qn8e8LPRU1qNRczlp/nqRDafSqATpPrt7sA6P+vxxfwzilXLVBVo1DTbr2YdnU2ZfQ4grEszHcmTAAEkk2AsN8HZQkcSpe0vvH548xKnuPePzwr6MhpHXCtxj+cqftYbdN8KvE1HnPO2q/4Y5o9lGQP8wvx/55/diOVxbnNIpKFOoBiJ+LYpyxxQAf4Phhothf4XYYO0WxzzKR6LcrnmoZijUmaZcKyidUNymLjYX36Y7DSIdzoYhgACr2G5ElYJv3mMcM4zVUgCYKnV0nsLe8461wrMVVNIk0KisJBDsSVK6uWkCTqulrgX746MPRz5VszcU4d5Ta6a1R1emssgaLxB1Akeh/CMVmKoMvUo6VApoTykBbi+5mbyPccW8dqZha3m02KqwgrULJB22J0BIAJ2PrfA/NVmFJzWpo0aQ80QdjMsiKdcA2aQBN8dBFFWcy5CLKBkFgTqN4BOlljSTvY98ZMzRCyRUhSLgk2/y/hijKZcuToWo+i/sKHC6h7ADF4k3tAwz0eIPSpQQlOLBnZSTJvp0jUzDtHxGEloaJz98sN55Z6RG0x226YJcJplXVZFQwGAptBUn7rseVCLA6pEdQMbOLcQVagNQ5iCNR08ruI5SigkreIlgRO42xq8Onzc2AXbylMku/3QpLReI1DSSPXGT0FoIeLs1RyNMNWptFWEiiU1bamI1gKYAEkblsCOBU8s9TLtkkqPQljUar7fmBbhgPZ5QDaFM4j45zGRq1ab5p69VlViMtRGgHW0y9Umy2A5TJ09RbEuAVaNZ6LIlLKhAR5NEMo0ydJNQQxaSZYwDMH1pFNytk50oNIO8Z5KOqSpMMdDaTO5uQe+JZViORnssxq0lmmWklQQBDWNiQdsX1zC/ax5eqC2mtUMA9wYBkWA7YD0uMufMCsQih9Mkiy7Qp2917HFrsgk6C1HNtlQzoolxJJ2JJIXe/LpJ6Tq9MA85xVky9akzXZ1gFiR3blBAAsOh/DEOI8VfWOYNtIIU9T1AnAfP51tyKbWMhkmIvaII2wnEumZ6eSJJ8ysaRKI0oG2dqYALLfZwNj7Rvvjo/AMsDRo1A49mQQHINzeBA/wBdcJOY4jT80r5FFpCLrCjWukUzpDFTKgoLD0w+ZCi3kozAXQbEECAYA22sIAxkSysWfGmWDhlLEc4Psp0U2guD1/R7YxcA4HTC1vLoVmOh1NWsqqgJgkKgCsZi5jYWJxZ40Yl1qJmKNHTYxUZXWwuEgMREi1rXxb4Y0ZSg2ezFeo6adNIFnhpgjylZuZmiJ2iTMXw3KjODapB3iefallUdFUFU+zpuvsgxqlfkv9b0xi/lDO/p08e5DMHNq9SqgGtRKSTpCk6RJ3P3p7knBn+T6f6AxxzfJ2dcVxVHNde5x7SUmnqWWvsDf1PbfGlKACk3i8bYvanTQIii5pqW1ESGuCBFgIAPxwEFlSBjUnyak6tQJaQJkk9sZfpEpD+TgzHn1gETv9oSJ9QJ6/e2GCyTUJIKhmYQQxA+IJI7YX/pQzWnLZal5j1DVZqhJAVQtPlVUETBaoxkzOkdIxWOhHtid4W4x9VqFhAkQTpBt1FwbYHEgu5UQCSQOwmw+WM641ZJJaPTGqnZQgVOLKKHUv7Q/PB/L8FRllqhXtChifhIOPqPAWkGQom2oHp3iYOEclQeIwvw1iTEYQfEFMpVqgjZo/LHe28MP0amfcT/AIccg8bcLenmMxqUQr3Mgi+n+OOaErY7QnrWGmL7z+EY15aoBuY9+CnC8kpU1AoCCxqEHQD2LHlB9N8M2R4LSeBTqZDMMR7CVftJ6wKi05+B+GK2KL+UzKRGofPB+hVB2IOLafgaq7R9UqzvApskD+vA/HFOa8K5Sm5SpXqZZx92tSdT8CCQRcXEjE3FMZSo0Mqn2lB94GHHwlxXMUxQy9igCgDTTjSRMBgNiDb1I92EgeFGjVQz9Jwdoqg/gcNvCMooKp5jezpZAHsw0iZpgzDA9u+Oj8eFWRzS6oI/Sbm9FSkIp/zMryBihLHmUkwtwIZQG5Te9s6cLqLQp5qKdKqwd3r87BEkCArF9VVtdwPa2tc430HyxdamarUXzCKAJokqQs6eR1DK4JJkGDONnEM7lK9IZcVg3YuycgEzpB1Q4XlB0sRqnucM0wJixSzTulZ9TKikHXULec3PMakZLFyGglgsAXvgrWzXkotSuUhx7AFMyCBFtJ0nrJnsIxpyfhvLyHTOaNMQBRpuf7VWmWxu4k5CGeLaBEFmy9GI7HkFsDiFCNxzMtWLVE80UwsQjNAFgBqULNyIBneMV8BaqtWrTpqo0rpYj2pI0m+8ySs9nO2DVVTWSpTXizZpCpJAVWQMBINlYoCQLXHodiH4LwVAGh/baSTWckhVP3fq9KbvN52w6joDYG8RiMww7Klh0lFMfAk4YvCjMalIKFgBgrtTDhRcsoMBgTv7Y3Prhb47XH1poggCkJvuKKbkieuGLwlmIqKJqmFIgEFPaa5VoAWJkAmdMxJOOhHPk+I4VSdJe9mCEgXO0AkuS2/cYjWcIpmQJC6ZqGG6hZcpN97ze3fRWqIRJPlkGV1MAARESHJI9IjrfGMUDUQmUJWpqMebN+wllO0CMIxI0Bs/xCmXiope8Lr1THT2evy3wE4hmEBBFMIOllYH+0GIPrY4KcRysVFIY8jA81NlgjoQWHp164D8Zpa21XQSIAUlQTb2iVEEz3+OGVFCzL8WEkJmXpTEkeZqjrpYoyqZtKx8sdDyFInL0gtPzB5YhmBNSSsgzy6r/E4R+EeEf/MzKvRojdqtRVLEbBaYSSPiZ6Drg5xDxcVGjLDTAC+cVGsgW5FuEFhc39BhZyXgVY5Tf6JcYyOVyuipnKlXMVAOXLF1IckyDVAFlHYkj9oxhd435+cC5ivsGKaVBCU1s0KOhI67mPcAPrLrYu8kkySSSSfUnc4L5PNfZOhiGiB1lTqt/rriMm+zqjFLSD3h5CtFn0sx0k6FAk9gJIGoz1IG2DX8rJ/RZr/h2/xYz+H0/wBnUADsdhtabY3/AFcd/wA8TRtHPMzW3mB6CI/ifxx9RAWLTIFrgfFoJ/AYyDNK6nlO8CTcQL33xgTMFhA5RcTubMRtaNj1PwwqYWg0uikTr0ltHLpggde8/v3PTCX9JOb8zOadTMKdKml+5TzW/vVCPgMOIy6jmAiWCncm0CASbLHTrO+Of+M6gbPVyAFEpAGwHk0wPwxZO0IuwIMb+DR5qz6/ljEBjZwofar8fywG9FEOVTPkgCwA2gDHtGoWI94/PGRKeCXhPJnN5nyKUBluS5IW17QCcSa0PZ2pYAJJAAEknYACTJ6YWavg+lmq1WrWYPRdgy01+8OWDUftI2X0veMbfGfFqeQy5q5gPUU2K01F5IWOZojmwgVfpkZh/s+TVV6GrUJvt7CKoj01YhHDILkg39NHBWGQoLl0ilTrDWlNYABUop0jcaiB72GOV5HwVn6wlMnWK3MuoRbetUqMHc39JvEqlhWSl/uaSKfm2o/jgBxDilevJrVqtX0eozD4KTpHwGOqOOlRNsaKVCvl1Wlm+JZNFSQqFnzNZREwFprMT0LQL41VPHVKmFUVs7mdIAChaOWodZ2V6wk37456vpYdsRnDrGjOToea/wBJOcKinRWlQTpZqtT3+ZVJE/1cGsp51RBVdvMY0zrNg2pkO4G4O8gddhjl4fHTeDPpyqNqYK1MyJBBK5daxsRsdUC9u2KxqPRz5WwDUrd8UmpgpmOKI5IekjN1IUr8faKk/wBXGPL0qT6oDQNxIF/TeR8sNyMkeUqqlbgT7sUtUi4JEbEWI+Ix9TqUmrLltLio7BFOrkBJIBNpicXZ7IeS7UnBZkOklahCn3ckjfvhXQUeZDMOK9I1HqN967O/3T0uf4Yy8IDswVRqMGx2uFFz0EScU18wHqToVZ2hqjdOpdySfljZwzj1Omxo/aE7yqovTbVJMWmLjBiabpFXFUjMVlkQpAUg2gKoEf1QMNfgmipnl5tB5jItLATJCj/MycK/iJSM7mJiRU0+ggBbfLDR4QzGkMCogUtZI9qJAIU/dtF77bYa9EsnQz57J1PKAUKytUliFYQdMXU3IvMrMztiNCrU8ry9DBBUX2SGJIBY2UlonTuP4YOcSyHkUaterUcKiFitIUwxAF4bQIO+Of8AEvpErsoXLqKCEWb26pBvd2sN9o+OJOY0MLe2Hm4MyfaVqoyqWILEF2BAkLSgGel9o2OMH17L03DZaiHqAR9YrgM//wANLLT9+/cYVMvUeqxao7Mx3ZiST7yb4PZWmABiUptnQoJE80alQ66jl2PVjPy7e4QMD6tKMGYmwMevwm2B+aTtgJjAmq8T3/DF9G7hOrWntcX/ADPwxmqU7/HBjgGUD1gx3BAB9SY2+OGYGzofAMp9iABA6X9f8/wxL63S/SX+0Maa7eVRYICIUKp1HqQgMbfenA76iP0VwgYq0f/Z"/>
          <p:cNvSpPr>
            <a:spLocks noChangeAspect="1" noChangeArrowheads="1"/>
          </p:cNvSpPr>
          <p:nvPr/>
        </p:nvSpPr>
        <p:spPr bwMode="auto">
          <a:xfrm>
            <a:off x="1250157" y="-108347"/>
            <a:ext cx="211931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6627" name="AutoShape 6" descr="data:image/jpeg;base64,/9j/4AAQSkZJRgABAQAAAQABAAD/2wCEAAkGBxMTEhUTExMVFRUXGB0aFxcXFxgdGRsbHxgaGB0eGBodHyggGholGxgYITEiJikrLi4uFx8zODMtNygtLisBCgoKDg0OGxAQGi0lICUtLS0tLS0tLS0tLS0tLS0tLS0tLS0tLS0tLS0tLS0tLS0tLS0tLS0tLSstKy0tLS0tN//AABEIAL4BCQMBIgACEQEDEQH/xAAcAAACAwEBAQEAAAAAAAAAAAAFBgIDBAcBAAj/xABOEAACAQIEBAMEBgUJBQUJAAABAhEDIQAEEjEFIkFRBhNhMnGBkQcUI0KhsVJicsHRFTNTgpKi0uHwJHOUsrMWFzRDo0Rjg5PC0+Lj8f/EABgBAAMBAQAAAAAAAAAAAAAAAAECAwAE/8QAJhEAAgICAgEEAgMBAAAAAAAAAAECEQMhEjFBEyIyUQRhQnGxFP/aAAwDAQACEQMRAD8AR61b1xhapjK2Y9cV+di6BZqZ8RD4o8zHgfGNZvy7YI5CsRqHeMC3pOgBZGUNsSCJtONOWax/10wFszNtTNHvgt4PzROdoX+83/TfC3UODvgym31vLuVOjWV1QdM+Wxidpi8YM/iwLs6/5pxFqx74ieuIPjgKFtSse+KjWPfFVasqiWYD3kDHi6iAVpuQeunSPgWifhjGJtUOPfMNr4gG6QQRuCII94O2PVOMYsruY3+7/HFnmmB7sUVzY/s/uOPg/wCWMYNZR+Rfdi4HGPJToUQ39lu/eMX02J2DH+o/71wQF+rFWaqQhJJ6QBuT0Hptv2GJii52U/Ij88Z80jB6YZYk9Y/SX1xmZFaV68WoUyLb1WB+MTBxYM1W65dfhmD+8Yvo0H6KYkx7pIx69F/0W+WMroJnOccf+z1PhUU/K2Inicb0c18EU/li52jcN8FJ/LEfP/Vqf2f4nGAUNxykNxmF99B/zGMeb8W5SnANRpPTy2DDrcHBIZ0/0dXePZA77c21vxwueI+GGsKsZSajhAKhWnqGk3lg07QMYIeyvGaL01qCquljpUsYJb9EA31emN2vCdwPhFSlSFOrlzUAqCoshDoMRbU+/ujc4ZPrLf0NX/0v/uYwDcHxIPjAK7X+yqfHyr+77THozL/0FT4tSH/14wDfrx95mMIzD/0J/wDmU/3McS8yp/Rf+omME2GpjzXjIWqf0Y+NUfuXF+n1X+9/hxjH5m8P+IKuUdnpaZZSrBlDAjsQf8sB1PTHpxWMdyQhcjXxMntilRixcFmGDjnGVrquhaizBZXKsA0sx0NOogljEgQLYy5eoQvKYJi/zwPpjG6n+4fvwqiloJq4nnvMZCQAVRUJH3tM80QImdr7b4K+Ec64zFCmJZfN1BZHtFCtpIAthdc3wV8IN/tuX/3g/I4M0uIF2diLOfvU092qqfksKP7eIaR1NR/RmCL/AGafNH9fEna+Eir4yqrUdfKpkKzD2mBgEj1vjiKDzSbT7OlP2FCn+0Zf+9ibhHuRLd2uT8ThIHjY/eywj9Wt+408STx3S60Kv9VqZ/MrgUMnQ8qJgMZA2k8w/Zbce4yPTFNTLMNuf0jmHvX73vX5DChlvHuVddQFdbxzU16fsucN+VzQqKvqAR37jAaoKplFSrax6fuxFaxHUR3nF+aGoNtqizdZ2Gr9IfCfXGalRpiAGAAMwFtvfp1xjUGslnqQCUzXAfT7PlMY9Jnf0xPiHFKNHT5tdlDGF1ZepBPYYyZXOpGmlWRnprqdVA1oD1IvHzkTeMCMs5rZioKh1qkhdUMBJvAO2wwyYlDblOI5eoQKbhydgFYHv1P54lmMsxqISAAJI5SIuCATqMkx2GA1ahTVbKshl+6o+8OwwJbgqjVpBgbc7Bj3liDbDJcgdDzkKtTmkystpApm1zu0mfkMBfFfHquXSm3szqktTYi1xewBgG03wpVODSZ/2kT+jmTHytAxtHD6OUoo+cWvmDVv5L1mfQoDQVB3Yz1IifTGkuK2FbdIbU4dXYAnNLcbCgP8eEXiXi2tSr1KJfVodkB8oX0kifa9MNPB/GWXrSoVqLKurS8GVG8RNxhI4rwmpUzD1hCBnZgdwwJJgxMEg9sImmFxrsbuDfWatNahrrDqGAKwQCOojG76lmJ/n1Pz/wAOBXCsw9MIjLTBMKNLkmyKb8ogjVtgjmM46i2mSR16TgbAqNGey9VjNOpoUDb177YoDVtOlnQ9mAYMLTcix+IxVxXiVSm+laYddIuXI3kdFPpgfXzNQqh030xudwT6e7Bs1F2YzVVGA81n1T7PQiJ6Y9HG6eWpHM5x6opqQqppOp3IJECBIAHu+WBFaWZVOkOVLaVaTc3n5YGeIOBeetKk7soD1HYi5HIgUR681/Q4VzpWNCHJ0ZM79MeYNU+VlqAozZHU649WDaR8Bg1wXxiM4Ip66NYXNHWzK3fy2if6pGAnCPBtFS2sFipt2I79Tg9wTwpSSulddVM02mB1gwbg7HbvfE/W5OkVlhqNhgfWN/tvlV/w4++37VvlV/w4Yc1mRygzc4nb9E/6+OL2c5+UXGIRfGpqcDFMY7RDwJiYXHwOPRjGNNEY0JufcP34z08XUzv7h+/GQWQqb4KeFD/tmX/3gwMdcEPC8jOUP94uGl8WBHYdd8ci4i/21W//AJj/APOcdVDXFx8xjkvEq2qrUECzv/znHCkVsrVycVajOIZ7iCUksCXIsCbe8+mKMrmfNWQDqHtCPxHphkma0RyVSEj1P5nHaMhWgU7xCr+QxxBDAj3/AJnHZaOwi8Abe4YVpthTC5rX3BxhNY48pg6r2vcYqSi5NlJ9wJ/LC8WHkgJwbNvQ4nU0sIrU6g2BA5dS6pH6VMD44Y85SzVLTXautViwUoKQTUrNBuLEiZHuxRluCpXeoqAvmKaSUdNK3IlVJuWAMyYH54PUMupBSnR0sWBZUDkqVg8wi14xKcZpovBY2myOcqfdB3Zf+YYtpuJueoj/AFGM2ZRldSwYHzEkFSN3HfFCMajsihmYRAQEna+oi69Ngd8Xi67OSXQVyexMg2tG/wAcLHiPN1KtdoeAIRRFlVRG/Ukyb98a3p1kOkBkJUkB6rU5PrqgAbyfTGDiHDa3mNpTzHgM3lh3gkTuFuL74XNtaL/jJKWwXRyDVczTvAjSSNzJ5o9Iw8Vsknl6dJUMoHKINpiO3ywocDz6U8ylBlqeczydVJxy2gJsSdV9ogb4bOM1wquPLrKV2kNJJNhAEAe754SEJByyTkY3yHleUyu6rqcAyC0sFFwV25D88EquUWpAbWeZTNhdWDDYbSMKT8GXMUlJrVKbLJJUmSzG53kRBgdjg/kOGUEWlC1jUXSDUdmIaIExqj8MEno2cSTnY3uB7tumLOEuNQBNgpsQpvMiLb/wwAz5nP11JkeTRIUk2vVBIE22F/TGXifE8vllD1A5vAWmygm0klmMKoteCbjDJbFY618mvma4WQu5iI+XecYOJIFAQgBnbUB97SEYao3AJNp3g459xL6RqgYDLrRy8WJZ/NqntzPGn3AfHphiyvEUGSo57NV4qAPTJqEnzedtI5QSCO4EROBkg3HQ2NpSVhnhhA6HV27+7H1TOvYKp9vmMqIX4E9I+eFjxFxxPqdF6FQmpVYksquulEOyagGILEHV1jA3hHjyqoC5ikmZAiHP2dYDtrUQ3pI+OJY8Djtlcua1SOnZRajnY+pNvlgn5K+vywt8G4xSzS6qS1RESKoWQSNgVJn34IaRizic6Z+barYzHGvPrFR17Ow+TEfuxiJx3fomGM1wfRkqGa1kmtUqJ5enbQSLNNyY2jDVW8BUFXyBmic+KXmmiQNBtJUWkdYOonrEYG+F/E31bLhMxk/rFAVfMosRASqBfSzKVO07yL79IcN8S1F4k+cqUKj1G1fZIGDLKBVEFZIVAOgnfE9hFynUtjdkqeoOe2n8df8AD8cDg04JcLqgBwesR8J/jiiMz4pGCfAMpGcypkENUXb3xGMTuh3Yj4Y3+H3H1igO1ZDPWNQBw0noVHU6OVdHVhAIPUAiOtjbbHHOI0NFepv/ADjj+8drD5Y7QmZpxOs/L/PHFuN1SalXTuKtSPi7QfnjkHQp5pyzMWJJk4Z/CWXuilwhYqbkgAM0SzD2RF/divj/AIa05spRP2L0xmKbMbCkyh4Y3upOj3jGrgeRfQ9QqSurQXElQYsGIFp2vGHjJx2jOmYuL5V6VaqlVNNRajh1k2OttjYkdQeog46JxPggzFc1HqH2EQA81lGneZA9/rgX4j4WM2mQzSldVVBRzDLtrpJOsjuEBUmPuL0jDNw7K/ZlhWosQAWh2JW0ywCW+PfAU3F8kBq1Ru+r+WxQ/diDMgiJBB6ggg400wNQvbSZHxEdbWnp0xGtnKdWipDp5lJ/KMaoKsCy3YD2eb54syGSqlTUTy21ExFakeURGxid5v2xoyalyBJKSoGca4rmMpnCaZVA6IVbSGDrpiQTMQZETaPXGg5xs6qvXrLlXpN/4imRTFQFI0NNRTqFtiRfpifHsjrycMUFSgwdB5lNiVdgrrZrDUykdOXCx4wyZppQWF0jzACHRpP2cmFYxJn4ADF8K5zW9iy1EesrwunTpqq1xWBfUWaomoEXBnWZEj8RjFU4QaxAWq+XKEsCj05eQVgaKoPz7jHLCn6v4YlSQEjlG/UDvOOv/kfLny3/AETeX21Qa8f8KfL/AFd5qspZoerIYOpUhSrMSGAXVOxGJeC8nWrivXbNZikNY8yoGqTUJWbtrEsABvPtLthvyHhmpXyBoPThatLXTaSdNZCxRjyjSCLHeQYxkp+G6tPRSp0KhSipXUKU63YfaOPMBB1HVvsIAiMcbm1kcrKVcEkJ3jRa2VqUHSrXYsjlK7a1J5ypCkuxVgIm49oHDB4f4VmqmXpVDnq6q6qU1Nmeo9GMj3GMHh4S86g9GvQrNTWp59LXCtyiDTJAgB1GkxjNw/gdUu7sjhi03QgC/KFjYBRHbYdMaOWSk5GlHSI5dGpsyVHZmVmksWLRraJ1c20YjU4XXUTV4p5Y1QPMr1kH6UXfcA7R098M2Z4ItY081Wpt5qDQVmFcqeVmEC177eyBfCj9IiNppcxeWJ2JNgBJbvciPTDfjWpNfYuTZoz2dPnu1HiWVoKURSfrVPU2nVNhPfeRucY6lLMVSjU85TzTJUBXTmVqaSabhWhiQp1lAJ79N8KLUnFiCPQgj92D3gXLls2hlRp1QWA3KMFjUDHNF8d7x+nB1/iIuVsOVxxM3q1Dp++SaelQLtqtcATYT8cecM4rQoZSlRTMZV2VyXFSlWZGQljA+ykGSuw6HH2b1lmpk0+dXpghW0XUgaTpLBSbW/LC8vhTNgXoVQZiAjEbd1BWPjiSUM25Uq+qQVJw/YV4/wAeWqkGhwysoGkKKVbWoO2nWqEAd1Ii2EvO01XSVp+WCokaqjAnURINRmInsD0w7eEfDZaowr0yAVYIH1qNUWkWJ6fPAf6ROHmlWphVC0nRfKjYBbOtxqkPNjJv8Mc/5Cxwjxj39lcU5SZPhHiQZSk8UhUdyApdj5a2M6qYjWfSR8MMX/eTl/6Gn/wv/wCzHO8y80T6MIwN1Y4mdFGLjalMxWUxIqvsQR7ZO4JB37nA+caeKCK1X/eNH9o4yDHWTOicB4P9d4XTormKNJ0zLvFRoto02G/3t/TDlS8O1P5VOeFWkaZWCocl/wCZFPtESO+OW+HuCZCvTLZnPDLVQxAVqYYFYBBkx1JG/TDHw/6MKFddVDiCVV21LluX5+b+WIvsYQWN8asm2/uwPZYJHYkfLG/hbCTPb9+LIQsO+CXA6jfWKM/poP7wxnLpO344L8Jr0vNojRzeYl5n746RbDS6Mhr81hjnWeaKtUkffaP7Rx1uq1A3IPwIxzPjDUi7gAg62gyCPaPa8+nTHIOmRzFZmy5CA9EJHRR9oVn9GYMdTfrivh2V0IH0zMg7+sHccyzbpON+QyynKVKgcF00u6hGIAdWXTqUEBuQ3MC/TfFfD6wKkWhB3tJNwREntbbDuqET2buAVHFFqS2lgQeYMGf7NoIIN0ppbbDHwqkw5t+sNcEbwR2vt0xh8AIlepWRjpYaHWbqSHIg2jqBBI37jDjl+FU0geYOUsJMwSCbbAxEbA7jAkkaLF2s3l+cEVitWmGJIHK9Mmn32KVDffAmhkZK6pmLGLTANuu7HDVXyKVsw1EVAn2IYc0TzliOcCwEH4YJZfgGq3mqQFEabkG1zfYgHt8cGlQL2DshUFOnVdN/LZSgkAXHpBB6CTHXC7U4aa+idKMWMMU+cqjIscpO0z6YeE4KCGFN1JYX0wdipte+3TviihlFpSraSQWX0vMlp2A2kDvh8b47TFlsXl8JSpJFOpp3g5lWnedKFgN+pItidPwY4YMNAIIi1ZjNyIDaVJOk9IweoVKkdz0AFosLQBaL7T6425BSrKxplgs8p1Rsf0iRPSbYt62SuydIXcxXemjNpXSQwlTcsW0+yDCEy1gBZj6Yry3FM5Tpjy6rpy6oZmO95CtIjaLYZvEHDii/YIpSoQ0FQ1omeYG4IH4Yz5XIU2RV0klVKmVEHl0gcov7zfviLVlLoE/9oMwujzKhJLTPmFgABBiDFyG6W9Ixqy/iOuqQK1TT7MPDH2pBVwQfS82xTnOHRURNAOhQGuoMkk3+J/1ONj8OXlK7bCwI5tiTsYmdumC4AUydHj+YBC6y4EM+oK0SARMywABG2/5b6eYfPIaVWlRZQQZCEwbn2W3kgbERG+FgE1sy4SYhVUGOXr0mbmZJEfDDFTDIoo0TCD23upZjF5DdunuG4xuLvRuWtmmt4LyqxNJtVrCvXVT3lBVg/j2xpyPCMvlyXp0AsbyxLie5ZjyyosDjJQy2ktLMdjJa9uu0j5nBTIVgDpklTZgSTE9iTbvthmpV2JzTZS3AcvUZnC1LNqjUAhO4jqFPoca6tN6dFjpDE7hTa9vUkRbriWYPl/ZgmNyxI95JNht6dsVZPPF7zpF9G8wO99/QYRJhbXnsGJRWpTZfLIanzLpjUYnUokGI3Ebn4zn8S+HamZylRGX7XSK1O0kVlEMJAjnW3vY4ZznF0qRzxEGY95iLdbYrzWdamTCqQNuYywMG09Ym3pgO2PFqPk/OOdMUbfpL+/AvWcNv0k5IUczXVQFVqgdQo0gBpMael5wl/WF/SX54jJUdA4/S54S+p5o1aY+wzBLr2VydTJPzYekjphAjH6UyXDk4hw9srXBIHssNwQSNSk/eVhMHowx+fOO8KqZbMVKFUc9NiCejDdWX9VlIYe/F4uyY2/Rr4Qo5pXzFfVUFN9K0RYMQqtLNIkc0abC1zg54s4ZxnMjyaOWWhlhZadKtRBYfrnULfqi3vwmeEfDaZhalevX+r5ejAepbUWP3Vnbp0PtCBg1W8PUqqM3DeJVa1RF1Gi7srlRuUjT+UdJGJvsY5+9MqSCIIMEdiLRi/LPGIATe/vOPmEYuuxWaTVGNfDsyPNpm/tr/AMwwHLYuyT/aJ+0v5jDS6AdBXOIfvH5YUc1UXzHIMy7bj1bG7L1D3wCzdT7R/wBo/mcco4xZLiIYOEp00DUqIZVBIOghgTqkljJJO+LsjmFAPKg33AF5wGpORSqFXQfY0B01iwBC2kHeY+7jCldu/wAwp/dhktCvsdOEuzs7I9BDEMdSKxWxPKxBa3UdsNtDNVwWVaylZIQ60jSLL7J7RYyccjSu0/dnvpWfnFsaWzJN9FPpssdI6HfB4oCR0JXzX1xnot5jpTH64uoEGZERb4H1xronPPBenUqLF9arp32sLLJMCQMczpZjSQwRJAgGDb3QRG+No4y97MLbCtWAnvBYj4bYbigbOpZGvXOkFFEyDKiAI3PXc994wVTNUVhEAMC5ItuOn6TXte56RIVODTRpc7o9Rzq5WLiCoMB9IY7bdzgrTdvMRUpsxLSZQlbEKRbe7AWkwGJGAkkK9hleL0w0OqsLbiLR3ue2LcjxKk1RQukiRIC3FyQdhP5bnpBEZxzTdhWpgEprKwVAUtAlo5b2E+7GPg+botUkMEEdakAC97EE7ASJ3wwtD7ljqowuliATDAtE91mYiTv0GFpPEwXWOdtO8qaZmIgRc3HUyJONfBKz+YPMkyApTexuZ0gggC/SZwH8S8OSlVLPl67+YZY0qVV1sYMmm/KCb3jf0OFS8D3oOfyhTbSQvOeYlCd9jvzTIAuQJ64kuap0+ZkWiJFqlWmLbTChjPYevTCDn/q7mkqVqSAC9KpoWrJJ6OdfSYONFLh78v2gBU6p06iFEmYg2E+7DOLBY6vwunq1USrG+t5vv1GwJg9Pu/PXlOF6zYiB743/AP7jPksq5oKWK69yQmk3hl2I2UgH1BxQ/ERQZPMoqxZiASBqMASQbn2oud8a2loRpN7DJ4aQIPT0BHT0ntjCmVKTub9Inr3tv64jx3xJQoMq1aVQsUBlNMrqMgNzKegv64xv4uy3J5lKtzQFXWjuZgDkSqxvMgnsetsD1X5C8S8BzMUyyIxmYIggE9xHMB+JxQayhSGYhAII0ECPeCdO07TiylnVKny5YSFIZkOlhfS0X2Jm5I04jVRXXYuGE/qxYiWMRfGi0+xZppmPN8YoUQGqM4DX1Ci7LB6kqTpHcnG7NVFdUPMZJQ6kIBtI3MRBMETM4XvF0/ZlVYkEwEWsdMwCSEcDaRqIj0xPKZhUoghojSQulwIQEWJ5dolQBBBt21+5B4+1i79KWVpumWrV2c0kqrSrrTUB9JUtyyRNwRa8H0xq/wC2PAP6Ef8AC1P8OPvpLhaGZfQHUVMvUAIIUkFFOo7bNtuRjnH/AG6zfcfJf4YnkWy+PcTpvgHjJQOGiFdSZ30tFN/kTTPwwI+m3w+pRc0l2okU6vc03Oqmx7hWJWf1j2xo4XwmrSLEEAQVf2SNNmglSYMqI6/PDD4pWlUlCrMHpmkSDCtRfUV5SJJHQyCDB64ZLYORyTwnQ+tZPMZBGVa5qLXpBjAfSoVlnuNM/Gehxu8E+Ec5RzlOtWp+TTpamdmdII0MCBpYzvfpGBfBPCi6sw2bzBy6ZV1Uuo5i5PKVPS2kiJPMNsFanhvP16zUHzlV8mFD/WHqsaTUiNQMFodvQyBE7ESH2OJGaqq1Woy+y1Ryv7JYkfgRjPWxbmEVajhG1IHYK1uZQxANrXAB+OK6mKLsUoxfkl+0T9pfzGPARi/KRrT9ofmMM3oCC4MYX8001WP6x/PDMyrhdzVPnaP0j+eOWylGykB5LExJFJRcT7AO25t2xmRcbaVM+Ul2AYjYkAjSm/f/APHF31L9Y4fmkhaswocWrjSMke4/sjFiZBumj4jB9SIaZkGDnDODo1eiorUqysBUqBCSVAN1ZbEyYWbTq9MD34dUg2SADJBNvfjpH0O+HmWlVruIqViKVNrErSA1OV7aidJ/YGNz2CS0PnCaNJ6Wt8rQpkEjUyi4EQ25IE2ucZOIeKko1fKajUSRqDoJRhDEwVINjb+sO+DOaqeXRAQKRsOoIA2P7Rm474T1r06tOt5qPyqFNKFJXVs1J3NoCgaTaQIAucJKWzJaGjg3GFqnSNesCdBZdRFr6TUJHuNxPScXVc2qioHp6Ail5YI0KImApk79Opwg/WTlICIUy9S/mCoQ7CGulRYVHHVQv3YMgnG3P556lYcwrE6RQfy20O0iJkaQwIDSLBqYIiIB8ACPHs5SoKtcqVAsXp0aZ3YA2YSDJmJvBwO8c0UzWQ8ygTOjWrAhXLUxP3di6MevUbYv8QBTSq03IjSJYEwdWuk0SPZDkEHrgJ4WqFsopVV10WiG0AldLEwzb6mb2f1fdjY5b2aSro5qviXOBdP1mqykRpqEVVjtFUMB8MNv0aMcxmG82hQNOlT1My0gjSLAcpCXGqZXpvfCfxvh/kV6tKICMdP7J5k/uFcdL+iuj5WTaqDBq1T90E6V5eo2lGiO+LNeEJJqh/z2akAEFSwkgdJPwg3jADN82ZVr2JczcAwIgdrIMEVz/MurmN794JPzkYopB2raYgAgEAzfUJkj0b8MaUaYidoX/H4b61UIgxSSNjsQDIIv1wunM1NJAJspHKqz5Yi0gatInaYj0w08dqNVzjgliiFVCzaWZbgEx3wsVcuIgwsNBbSWI6bAixjbE5LRRP3BnwbxNldqABPmIdAA2dVLCPgsYdeDZ0nL0gbkiSOir7QBt7t+xvbHMMhmDSq0aibh1nvAcE/MD5Tjo/hbMF1ZRylYkiLWBHWDZj8saAuQxeKsqtSmJRX0MrNIkNJ0kTqMG/YfhgEWIy1GopDBzpJ1HcLpIMbyYN8O3Hqf2cuC6yupQAxI1AkA7wY2NvXphFrKxoMjuxbWHgobdDG2k7bWiMPXIEdLZD6TqoGQSpq5sytEFehKkPI7GFPzxx++Hj6TM6T9Wo62IWmW0mQBsgIU7ey3zOEacTyN2WxqonWKHFiYqsCWRlNQ7ypYDU0neTpPeQe+GjjeTZ0pMrNy6laJAkEqbL/7ymT6Bxjn3CqsVOdglJpp1TAWFceXM+jMGB/VGG7L5pjkmRiXAYk1GOkltRNQIokkAou5F3xoyYrihe47nKGXV1zWWerSrlQwRgml6c+1BB1RB3+7jJmvFfC69BMtUTOUqCAAIrWgbaoclo/WnDDm6VJqB8wNVpsNVVIJaSo1MAL692BHWMLI4BkuGk5rM1PrAmctRCkFhuGqyIkG14AiYJgBpJdhi/AiZnSHfy50a20ahzadR06vWInEQR17Y+4hnPNq1KsAGo7PAMgamLQD6TiqnfDoxOF9cW5cLqW59ofmMVmmMSoUuZf2h+eC5aAkMdLJU2Nql+0ek7zhbzlIh2g/eP5nDCMiOjRhd4mhDuOzEfjjl5JlKaCmUyJrArSYeZTp03CkgapVZVZ6qx92J1cjnUUM1JgDJB+zOxIOx7g4x0iPKDaV1lTpYSCuk6ZsYOMyVakaRUeO2ox8tsUTjWxXyQVcZpANdGoB0lP3jpiFHiVQ7IT7lY/OMU0PPMaTq07DSsDrtIn44INxPPghtdRSNiqlTtH3RB3ONcDXL6IUOPNTk6VG41FAGEqAV1ESVsDpM3x2/wADZVqNCijtARNTEGILDW3wA+WOO5Pj+cqlMvVqO6VKgDBmMSzAElSL2+Fsdh8O5mWZbCfQzGofemw9kYKiu0JKW6ZPK0xQp0qYQoa1Wo4UliRJVFnUSQYIMdL4o8UfZUUsJqsS3cjZZ+TfPBZAKnESsclBAB2B9o/GWn4YEfSBVBamBsFU/OT+/EmrZQXOF8bei7qQGoMBrQqrDa7IGOkVIm5seoNsEM47UaZr03aMwsKftFYL1YidOuAwBBjcqADheq0eYzAhZOrad+xnoNjjec9VQzVAqaggZCUZYEQBplV07gRbtvOQCeVqOEJEuWUJSpFacALckzc00MFdN5TqJGMXAVpFqqsqM4OpmqDlImCxU020mW2CEi/MMYM648woCVJQLTEUyJH2igsxXQZghxF2viSVftmZZ0LqEqblCCqgspkg6V7i+GSA+gp4h4DlKrU8xmM6mV8xAIamzamURytIBsVHe3wDHwBadLLUqVN1emEBFVQy6tVgygmRJYtBnfCj46TXw9G0qppVgQVBEo4dAXBmHlRPeAfTDZ4apqcsjatIFOmAGVhpimT2gnm/u+mLx+RGb9puyqDlLQtyZa3UkD5418KpQ9LrrqatvQHeb9MVVqHmIqLVps0DdxJ99t+g/wBDBTgvD2lCWEIp2hrkRvOwgWjBlKxYxYqCXqVKSgambWW0gmFBgA7zqO/w64nU8Pe2dIYkQAZnU0nUF6wmo39MSzOVanUYaUYAtFRXpi8kEczBpE3FwMFsjn6oAlCw0EATLH11K5Um4EypscTlFsrFpPZzVzoAb9GY9+kxPxjDv9H2YJJZr6pDDqCuqIvJOgqcK/EuHsizVQqDcXAkXkTLfO+DfhrSrsh1Ih0kkNcfZL1AH4RthoxoXJL6HjOLUJ1UpCixFQSI66Y55+MYD56hTrMQNNvbdUOkQQSpcsACSCNifljRxPM0VhnUkICdcVC4AG40yx6dQemBeZr6qlNFqcirJRACqiSobVEnUoMA6o+M4yTWgNrsy8T8M0M3lxTqpTBYny8xSAL06lguo6QXQ2Ugz7IvtCd/3RZn0/HHWuDJrpBjoguY0qdPtDTAMQfcME/J9MLJKymNvicFqUgUPR/SbRttOGXKZotl3nfz6VUjflqpzg9xrQ4XKKy0GxMkHrIEiflgpSoMA41EKsD5MSJ62kn4YktD9hDhlGT5TOgnZdADTBUnzNPa3M3QWwl57x9n6FarT8ym4Vzp10lkruslNMypBnDVTcBhUJi4Jk9CT19CNvTCp4k8KZmtXNSkieXpAeo1SmiKQWA1FiNkCCwO3piqaaEjaYm5/NNWqPVeNTsWOkQJYyYE2GIU8SzuX8t2TXTfSY1U2DIfVWG4xCnh/A5didH2l/aH54hiVL2l94/PCS6ChnRb4Ws+2mq5gGHmD7+uGaml8LHFx9pU/aP545Y9lGX18xqpaoCyr2HrUUYxUDfFjD7Bfj/1B/DEMqMOgB3hVQgEgThkyRlZMjt7sLfCzAmJvhmybyoO2IzHia8io8xCe/5Yd/CyfaEfrIB/WJY/9PCnwRVNZdQlbz6W3tvh/wDD+USXqIGMOdyLEKRdR+23+ox04H7Gjmyr3llNxR+vV2Ma2YU5sTpGkkDeNTAT6YXePVVq1KehgwCpJ2GrT39BE/temI8VFdmqI1MlC8qNQJm9xAnTcmINycU1suqrYuSo2GkwbC88wix9m+k3GHcaQFK2BOIFjKiDpmSoEEm28SwAgX9dsbcvSYpT1CL7SSALiBqJIHpOPMtkFfUWqpTHQko5F1FxTqar6jcqI04uSuqalDrV0TcTG/8AH1wODNzVgLNnTVmCwgbGGBA0yDeDYd9toxTQOiqTr0qSV+zBYCTIUyAdNxzRPpvFmYcs2oW6wHU/CVOL6GW+0IabEE7EiCPfG5/1u0UZsM5ZActXF5QJJMCedmtBNucj3L6wCv0fVhVyNMuyahy7DUNDNTTUWA1GAPnjElX7CsLaikkD0IuT62/ynAP6PAdUTs1TeRClEuAAdV57b7iLlfJE38WdFr8NR6i6dWsRzEJpFtxbm22n49cEsohRhZtRs1lgi8bNAiO/54X62ZrARTf2SBpAj13IHUH7354tyWotLVJbfmqAiPahjqMLbsRY7zhnECkuzDnclWV2JKVC55lCs0nVALo1usSNtIvvi05ZUQ63yyRdgHgCBuTrN5PptijMrWWsKkDMUywhm8pVpX06kdyNJu3Kp/idmfZUojyKahmMqHfRsJdg5MMVsZD3kkExcOXgbjZi4hw+g1DWgohDF2AVTPXW4VjY7yT88EOFZVE5lZnFiXMqCSpA0wJZL/jbCy1Q5mvSprQepUW6mqaQoyAZIRqxY7SYWdpFsNnCqKkaqlUO4JltSkW3j1BnoIjpgxexMi0YuOtqphS6jUSCS7osbjmIIHczYgYF8CoOWXzGp1FUDy9FXUU06mGkeWDYzyhh67DG/wAR5jl06tU7gVAGupUxqQADSe49MBeC0SrHTlfLUo2us5qM53sgUEAT2PfFkrEbpHQOABhQSXLyZLMpVjzLuCSRsbY2/Wv1KmA3Av8AwFEyXN7jXcamPUaoA+WKPq+e/RT+1/ljma2zphqKOZaCWkXG223vOLKFY/eiCRqsdgDN5vjTUylpMekz+cxjzhiDUpKgiR94AQd5JIi0/LE0OTybAhSxJMGwt96YIGxv+OKvEeQyNTQc9UNMQQlyAGYC5gEfdMTbfvgnSy+l3SwhjcRBgleljMThf+kp1bJpAbUrDcCIll988x64pHaoT+Qn8e8LPRU1qNRczlp/nqRDafSqATpPrt7sA6P+vxxfwzilXLVBVo1DTbr2YdnU2ZfQ4grEszHcmTAAEkk2AsN8HZQkcSpe0vvH548xKnuPePzwr6MhpHXCtxj+cqftYbdN8KvE1HnPO2q/4Y5o9lGQP8wvx/55/diOVxbnNIpKFOoBiJ+LYpyxxQAf4Phhothf4XYYO0WxzzKR6LcrnmoZijUmaZcKyidUNymLjYX36Y7DSIdzoYhgACr2G5ElYJv3mMcM4zVUgCYKnV0nsLe8461wrMVVNIk0KisJBDsSVK6uWkCTqulrgX746MPRz5VszcU4d5Ta6a1R1emssgaLxB1Akeh/CMVmKoMvUo6VApoTykBbi+5mbyPccW8dqZha3m02KqwgrULJB22J0BIAJ2PrfA/NVmFJzWpo0aQ80QdjMsiKdcA2aQBN8dBFFWcy5CLKBkFgTqN4BOlljSTvY98ZMzRCyRUhSLgk2/y/hijKZcuToWo+i/sKHC6h7ADF4k3tAwz0eIPSpQQlOLBnZSTJvp0jUzDtHxGEloaJz98sN55Z6RG0x226YJcJplXVZFQwGAptBUn7rseVCLA6pEdQMbOLcQVagNQ5iCNR08ruI5SigkreIlgRO42xq8Onzc2AXbylMku/3QpLReI1DSSPXGT0FoIeLs1RyNMNWptFWEiiU1bamI1gKYAEkblsCOBU8s9TLtkkqPQljUar7fmBbhgPZ5QDaFM4j45zGRq1ab5p69VlViMtRGgHW0y9Umy2A5TJ09RbEuAVaNZ6LIlLKhAR5NEMo0ydJNQQxaSZYwDMH1pFNytk50oNIO8Z5KOqSpMMdDaTO5uQe+JZViORnssxq0lmmWklQQBDWNiQdsX1zC/ax5eqC2mtUMA9wYBkWA7YD0uMufMCsQih9Mkiy7Qp2917HFrsgk6C1HNtlQzoolxJJ2JJIXe/LpJ6Tq9MA85xVky9akzXZ1gFiR3blBAAsOh/DEOI8VfWOYNtIIU9T1AnAfP51tyKbWMhkmIvaII2wnEumZ6eSJJ8ysaRKI0oG2dqYALLfZwNj7Rvvjo/AMsDRo1A49mQQHINzeBA/wBdcJOY4jT80r5FFpCLrCjWukUzpDFTKgoLD0w+ZCi3kozAXQbEECAYA22sIAxkSysWfGmWDhlLEc4Psp0U2guD1/R7YxcA4HTC1vLoVmOh1NWsqqgJgkKgCsZi5jYWJxZ40Yl1qJmKNHTYxUZXWwuEgMREi1rXxb4Y0ZSg2ezFeo6adNIFnhpgjylZuZmiJ2iTMXw3KjODapB3iefallUdFUFU+zpuvsgxqlfkv9b0xi/lDO/p08e5DMHNq9SqgGtRKSTpCk6RJ3P3p7knBn+T6f6AxxzfJ2dcVxVHNde5x7SUmnqWWvsDf1PbfGlKACk3i8bYvanTQIii5pqW1ESGuCBFgIAPxwEFlSBjUnyak6tQJaQJkk9sZfpEpD+TgzHn1gETv9oSJ9QJ6/e2GCyTUJIKhmYQQxA+IJI7YX/pQzWnLZal5j1DVZqhJAVQtPlVUETBaoxkzOkdIxWOhHtid4W4x9VqFhAkQTpBt1FwbYHEgu5UQCSQOwmw+WM641ZJJaPTGqnZQgVOLKKHUv7Q/PB/L8FRllqhXtChifhIOPqPAWkGQom2oHp3iYOEclQeIwvw1iTEYQfEFMpVqgjZo/LHe28MP0amfcT/AIccg8bcLenmMxqUQr3Mgi+n+OOaErY7QnrWGmL7z+EY15aoBuY9+CnC8kpU1AoCCxqEHQD2LHlB9N8M2R4LSeBTqZDMMR7CVftJ6wKi05+B+GK2KL+UzKRGofPB+hVB2IOLafgaq7R9UqzvApskD+vA/HFOa8K5Sm5SpXqZZx92tSdT8CCQRcXEjE3FMZSo0Mqn2lB94GHHwlxXMUxQy9igCgDTTjSRMBgNiDb1I92EgeFGjVQz9Jwdoqg/gcNvCMooKp5jezpZAHsw0iZpgzDA9u+Oj8eFWRzS6oI/Sbm9FSkIp/zMryBihLHmUkwtwIZQG5Te9s6cLqLQp5qKdKqwd3r87BEkCArF9VVtdwPa2tc430HyxdamarUXzCKAJokqQs6eR1DK4JJkGDONnEM7lK9IZcVg3YuycgEzpB1Q4XlB0sRqnucM0wJixSzTulZ9TKikHXULec3PMakZLFyGglgsAXvgrWzXkotSuUhx7AFMyCBFtJ0nrJnsIxpyfhvLyHTOaNMQBRpuf7VWmWxu4k5CGeLaBEFmy9GI7HkFsDiFCNxzMtWLVE80UwsQjNAFgBqULNyIBneMV8BaqtWrTpqo0rpYj2pI0m+8ySs9nO2DVVTWSpTXizZpCpJAVWQMBINlYoCQLXHodiH4LwVAGh/baSTWckhVP3fq9KbvN52w6joDYG8RiMww7Klh0lFMfAk4YvCjMalIKFgBgrtTDhRcsoMBgTv7Y3Prhb47XH1poggCkJvuKKbkieuGLwlmIqKJqmFIgEFPaa5VoAWJkAmdMxJOOhHPk+I4VSdJe9mCEgXO0AkuS2/cYjWcIpmQJC6ZqGG6hZcpN97ze3fRWqIRJPlkGV1MAARESHJI9IjrfGMUDUQmUJWpqMebN+wllO0CMIxI0Bs/xCmXiope8Lr1THT2evy3wE4hmEBBFMIOllYH+0GIPrY4KcRysVFIY8jA81NlgjoQWHp164D8Zpa21XQSIAUlQTb2iVEEz3+OGVFCzL8WEkJmXpTEkeZqjrpYoyqZtKx8sdDyFInL0gtPzB5YhmBNSSsgzy6r/E4R+EeEf/MzKvRojdqtRVLEbBaYSSPiZ6Drg5xDxcVGjLDTAC+cVGsgW5FuEFhc39BhZyXgVY5Tf6JcYyOVyuipnKlXMVAOXLF1IckyDVAFlHYkj9oxhd435+cC5ivsGKaVBCU1s0KOhI67mPcAPrLrYu8kkySSSSfUnc4L5PNfZOhiGiB1lTqt/rriMm+zqjFLSD3h5CtFn0sx0k6FAk9gJIGoz1IG2DX8rJ/RZr/h2/xYz+H0/wBnUADsdhtabY3/AFcd/wA8TRtHPMzW3mB6CI/ifxx9RAWLTIFrgfFoJ/AYyDNK6nlO8CTcQL33xgTMFhA5RcTubMRtaNj1PwwqYWg0uikTr0ltHLpggde8/v3PTCX9JOb8zOadTMKdKml+5TzW/vVCPgMOIy6jmAiWCncm0CASbLHTrO+Of+M6gbPVyAFEpAGwHk0wPwxZO0IuwIMb+DR5qz6/ljEBjZwofar8fywG9FEOVTPkgCwA2gDHtGoWI94/PGRKeCXhPJnN5nyKUBluS5IW17QCcSa0PZ2pYAJJAAEknYACTJ6YWavg+lmq1WrWYPRdgy01+8OWDUftI2X0veMbfGfFqeQy5q5gPUU2K01F5IWOZojmwgVfpkZh/s+TVV6GrUJvt7CKoj01YhHDILkg39NHBWGQoLl0ilTrDWlNYABUop0jcaiB72GOV5HwVn6wlMnWK3MuoRbetUqMHc39JvEqlhWSl/uaSKfm2o/jgBxDilevJrVqtX0eozD4KTpHwGOqOOlRNsaKVCvl1Wlm+JZNFSQqFnzNZREwFprMT0LQL41VPHVKmFUVs7mdIAChaOWodZ2V6wk37456vpYdsRnDrGjOToea/wBJOcKinRWlQTpZqtT3+ZVJE/1cGsp51RBVdvMY0zrNg2pkO4G4O8gddhjl4fHTeDPpyqNqYK1MyJBBK5daxsRsdUC9u2KxqPRz5WwDUrd8UmpgpmOKI5IekjN1IUr8faKk/wBXGPL0qT6oDQNxIF/TeR8sNyMkeUqqlbgT7sUtUi4JEbEWI+Ix9TqUmrLltLio7BFOrkBJIBNpicXZ7IeS7UnBZkOklahCn3ckjfvhXQUeZDMOK9I1HqN967O/3T0uf4Yy8IDswVRqMGx2uFFz0EScU18wHqToVZ2hqjdOpdySfljZwzj1Omxo/aE7yqovTbVJMWmLjBiabpFXFUjMVlkQpAUg2gKoEf1QMNfgmipnl5tB5jItLATJCj/MycK/iJSM7mJiRU0+ggBbfLDR4QzGkMCogUtZI9qJAIU/dtF77bYa9EsnQz57J1PKAUKytUliFYQdMXU3IvMrMztiNCrU8ry9DBBUX2SGJIBY2UlonTuP4YOcSyHkUaterUcKiFitIUwxAF4bQIO+Of8AEvpErsoXLqKCEWb26pBvd2sN9o+OJOY0MLe2Hm4MyfaVqoyqWILEF2BAkLSgGel9o2OMH17L03DZaiHqAR9YrgM//wANLLT9+/cYVMvUeqxao7Mx3ZiST7yb4PZWmABiUptnQoJE80alQ66jl2PVjPy7e4QMD6tKMGYmwMevwm2B+aTtgJjAmq8T3/DF9G7hOrWntcX/ADPwxmqU7/HBjgGUD1gx3BAB9SY2+OGYGzofAMp9iABA6X9f8/wxL63S/SX+0Maa7eVRYICIUKp1HqQgMbfenA76iP0VwgYq0f/Z"/>
          <p:cNvSpPr>
            <a:spLocks noChangeAspect="1" noChangeArrowheads="1"/>
          </p:cNvSpPr>
          <p:nvPr/>
        </p:nvSpPr>
        <p:spPr bwMode="auto">
          <a:xfrm>
            <a:off x="1356123" y="5954"/>
            <a:ext cx="2107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6628" name="AutoShape 8" descr="data:image/jpeg;base64,/9j/4AAQSkZJRgABAQAAAQABAAD/2wCEAAkGBxMTEhUTExMVFRUXGB0aFxcXFxgdGRsbHxgaGB0eGBodHyggGholGxgYITEiJikrLi4uFx8zODMtNygtLisBCgoKDg0OGxAQGi0lICUtLS0tLS0tLS0tLS0tLS0tLS0tLS0tLS0tLS0tLS0tLS0tLS0tLS0tLSstKy0tLS0tN//AABEIAL4BCQMBIgACEQEDEQH/xAAcAAACAwEBAQEAAAAAAAAAAAAFBgIDBAcBAAj/xABOEAACAQIEBAMEBgUJBQUJAAABAhEDIQAEEjEFIkFRBhNhMnGBkQcUI0KhsVJicsHRFTNTgpKi0uHwJHOUsrMWFzRDo0Rjg5PC0+Lj8f/EABgBAAMBAQAAAAAAAAAAAAAAAAECAwAE/8QAJhEAAgICAgEEAgMBAAAAAAAAAAECEQMhEjFBEyIyUQRhQnGxFP/aAAwDAQACEQMRAD8AR61b1xhapjK2Y9cV+di6BZqZ8RD4o8zHgfGNZvy7YI5CsRqHeMC3pOgBZGUNsSCJtONOWax/10wFszNtTNHvgt4PzROdoX+83/TfC3UODvgym31vLuVOjWV1QdM+Wxidpi8YM/iwLs6/5pxFqx74ieuIPjgKFtSse+KjWPfFVasqiWYD3kDHi6iAVpuQeunSPgWifhjGJtUOPfMNr4gG6QQRuCII94O2PVOMYsruY3+7/HFnmmB7sUVzY/s/uOPg/wCWMYNZR+Rfdi4HGPJToUQ39lu/eMX02J2DH+o/71wQF+rFWaqQhJJ6QBuT0Hptv2GJii52U/Ij88Z80jB6YZYk9Y/SX1xmZFaV68WoUyLb1WB+MTBxYM1W65dfhmD+8Yvo0H6KYkx7pIx69F/0W+WMroJnOccf+z1PhUU/K2Inicb0c18EU/li52jcN8FJ/LEfP/Vqf2f4nGAUNxykNxmF99B/zGMeb8W5SnANRpPTy2DDrcHBIZ0/0dXePZA77c21vxwueI+GGsKsZSajhAKhWnqGk3lg07QMYIeyvGaL01qCquljpUsYJb9EA31emN2vCdwPhFSlSFOrlzUAqCoshDoMRbU+/ujc4ZPrLf0NX/0v/uYwDcHxIPjAK7X+yqfHyr+77THozL/0FT4tSH/14wDfrx95mMIzD/0J/wDmU/3McS8yp/Rf+omME2GpjzXjIWqf0Y+NUfuXF+n1X+9/hxjH5m8P+IKuUdnpaZZSrBlDAjsQf8sB1PTHpxWMdyQhcjXxMntilRixcFmGDjnGVrquhaizBZXKsA0sx0NOogljEgQLYy5eoQvKYJi/zwPpjG6n+4fvwqiloJq4nnvMZCQAVRUJH3tM80QImdr7b4K+Ec64zFCmJZfN1BZHtFCtpIAthdc3wV8IN/tuX/3g/I4M0uIF2diLOfvU092qqfksKP7eIaR1NR/RmCL/AGafNH9fEna+Eir4yqrUdfKpkKzD2mBgEj1vjiKDzSbT7OlP2FCn+0Zf+9ibhHuRLd2uT8ThIHjY/eywj9Wt+408STx3S60Kv9VqZ/MrgUMnQ8qJgMZA2k8w/Zbce4yPTFNTLMNuf0jmHvX73vX5DChlvHuVddQFdbxzU16fsucN+VzQqKvqAR37jAaoKplFSrax6fuxFaxHUR3nF+aGoNtqizdZ2Gr9IfCfXGalRpiAGAAMwFtvfp1xjUGslnqQCUzXAfT7PlMY9Jnf0xPiHFKNHT5tdlDGF1ZepBPYYyZXOpGmlWRnprqdVA1oD1IvHzkTeMCMs5rZioKh1qkhdUMBJvAO2wwyYlDblOI5eoQKbhydgFYHv1P54lmMsxqISAAJI5SIuCATqMkx2GA1ahTVbKshl+6o+8OwwJbgqjVpBgbc7Bj3liDbDJcgdDzkKtTmkystpApm1zu0mfkMBfFfHquXSm3szqktTYi1xewBgG03wpVODSZ/2kT+jmTHytAxtHD6OUoo+cWvmDVv5L1mfQoDQVB3Yz1IifTGkuK2FbdIbU4dXYAnNLcbCgP8eEXiXi2tSr1KJfVodkB8oX0kifa9MNPB/GWXrSoVqLKurS8GVG8RNxhI4rwmpUzD1hCBnZgdwwJJgxMEg9sImmFxrsbuDfWatNahrrDqGAKwQCOojG76lmJ/n1Pz/wAOBXCsw9MIjLTBMKNLkmyKb8ogjVtgjmM46i2mSR16TgbAqNGey9VjNOpoUDb177YoDVtOlnQ9mAYMLTcix+IxVxXiVSm+laYddIuXI3kdFPpgfXzNQqh030xudwT6e7Bs1F2YzVVGA81n1T7PQiJ6Y9HG6eWpHM5x6opqQqppOp3IJECBIAHu+WBFaWZVOkOVLaVaTc3n5YGeIOBeetKk7soD1HYi5HIgUR681/Q4VzpWNCHJ0ZM79MeYNU+VlqAozZHU649WDaR8Bg1wXxiM4Ip66NYXNHWzK3fy2if6pGAnCPBtFS2sFipt2I79Tg9wTwpSSulddVM02mB1gwbg7HbvfE/W5OkVlhqNhgfWN/tvlV/w4++37VvlV/w4Yc1mRygzc4nb9E/6+OL2c5+UXGIRfGpqcDFMY7RDwJiYXHwOPRjGNNEY0JufcP34z08XUzv7h+/GQWQqb4KeFD/tmX/3gwMdcEPC8jOUP94uGl8WBHYdd8ci4i/21W//AJj/APOcdVDXFx8xjkvEq2qrUECzv/znHCkVsrVycVajOIZ7iCUksCXIsCbe8+mKMrmfNWQDqHtCPxHphkma0RyVSEj1P5nHaMhWgU7xCr+QxxBDAj3/AJnHZaOwi8Abe4YVpthTC5rX3BxhNY48pg6r2vcYqSi5NlJ9wJ/LC8WHkgJwbNvQ4nU0sIrU6g2BA5dS6pH6VMD44Y85SzVLTXautViwUoKQTUrNBuLEiZHuxRluCpXeoqAvmKaSUdNK3IlVJuWAMyYH54PUMupBSnR0sWBZUDkqVg8wi14xKcZpovBY2myOcqfdB3Zf+YYtpuJueoj/AFGM2ZRldSwYHzEkFSN3HfFCMajsihmYRAQEna+oi69Ngd8Xi67OSXQVyexMg2tG/wAcLHiPN1KtdoeAIRRFlVRG/Ukyb98a3p1kOkBkJUkB6rU5PrqgAbyfTGDiHDa3mNpTzHgM3lh3gkTuFuL74XNtaL/jJKWwXRyDVczTvAjSSNzJ5o9Iw8Vsknl6dJUMoHKINpiO3ywocDz6U8ylBlqeczydVJxy2gJsSdV9ogb4bOM1wquPLrKV2kNJJNhAEAe754SEJByyTkY3yHleUyu6rqcAyC0sFFwV25D88EquUWpAbWeZTNhdWDDYbSMKT8GXMUlJrVKbLJJUmSzG53kRBgdjg/kOGUEWlC1jUXSDUdmIaIExqj8MEno2cSTnY3uB7tumLOEuNQBNgpsQpvMiLb/wwAz5nP11JkeTRIUk2vVBIE22F/TGXifE8vllD1A5vAWmygm0klmMKoteCbjDJbFY618mvma4WQu5iI+XecYOJIFAQgBnbUB97SEYao3AJNp3g459xL6RqgYDLrRy8WJZ/NqntzPGn3AfHphiyvEUGSo57NV4qAPTJqEnzedtI5QSCO4EROBkg3HQ2NpSVhnhhA6HV27+7H1TOvYKp9vmMqIX4E9I+eFjxFxxPqdF6FQmpVYksquulEOyagGILEHV1jA3hHjyqoC5ikmZAiHP2dYDtrUQ3pI+OJY8Djtlcua1SOnZRajnY+pNvlgn5K+vywt8G4xSzS6qS1RESKoWQSNgVJn34IaRizic6Z+barYzHGvPrFR17Ow+TEfuxiJx3fomGM1wfRkqGa1kmtUqJ5enbQSLNNyY2jDVW8BUFXyBmic+KXmmiQNBtJUWkdYOonrEYG+F/E31bLhMxk/rFAVfMosRASqBfSzKVO07yL79IcN8S1F4k+cqUKj1G1fZIGDLKBVEFZIVAOgnfE9hFynUtjdkqeoOe2n8df8AD8cDg04JcLqgBwesR8J/jiiMz4pGCfAMpGcypkENUXb3xGMTuh3Yj4Y3+H3H1igO1ZDPWNQBw0noVHU6OVdHVhAIPUAiOtjbbHHOI0NFepv/ADjj+8drD5Y7QmZpxOs/L/PHFuN1SalXTuKtSPi7QfnjkHQp5pyzMWJJk4Z/CWXuilwhYqbkgAM0SzD2RF/divj/AIa05spRP2L0xmKbMbCkyh4Y3upOj3jGrgeRfQ9QqSurQXElQYsGIFp2vGHjJx2jOmYuL5V6VaqlVNNRajh1k2OttjYkdQeog46JxPggzFc1HqH2EQA81lGneZA9/rgX4j4WM2mQzSldVVBRzDLtrpJOsjuEBUmPuL0jDNw7K/ZlhWosQAWh2JW0ywCW+PfAU3F8kBq1Ru+r+WxQ/diDMgiJBB6ggg400wNQvbSZHxEdbWnp0xGtnKdWipDp5lJ/KMaoKsCy3YD2eb54syGSqlTUTy21ExFakeURGxid5v2xoyalyBJKSoGca4rmMpnCaZVA6IVbSGDrpiQTMQZETaPXGg5xs6qvXrLlXpN/4imRTFQFI0NNRTqFtiRfpifHsjrycMUFSgwdB5lNiVdgrrZrDUykdOXCx4wyZppQWF0jzACHRpP2cmFYxJn4ADF8K5zW9iy1EesrwunTpqq1xWBfUWaomoEXBnWZEj8RjFU4QaxAWq+XKEsCj05eQVgaKoPz7jHLCn6v4YlSQEjlG/UDvOOv/kfLny3/AETeX21Qa8f8KfL/AFd5qspZoerIYOpUhSrMSGAXVOxGJeC8nWrivXbNZikNY8yoGqTUJWbtrEsABvPtLthvyHhmpXyBoPThatLXTaSdNZCxRjyjSCLHeQYxkp+G6tPRSp0KhSipXUKU63YfaOPMBB1HVvsIAiMcbm1kcrKVcEkJ3jRa2VqUHSrXYsjlK7a1J5ypCkuxVgIm49oHDB4f4VmqmXpVDnq6q6qU1Nmeo9GMj3GMHh4S86g9GvQrNTWp59LXCtyiDTJAgB1GkxjNw/gdUu7sjhi03QgC/KFjYBRHbYdMaOWSk5GlHSI5dGpsyVHZmVmksWLRraJ1c20YjU4XXUTV4p5Y1QPMr1kH6UXfcA7R098M2Z4ItY081Wpt5qDQVmFcqeVmEC177eyBfCj9IiNppcxeWJ2JNgBJbvciPTDfjWpNfYuTZoz2dPnu1HiWVoKURSfrVPU2nVNhPfeRucY6lLMVSjU85TzTJUBXTmVqaSabhWhiQp1lAJ79N8KLUnFiCPQgj92D3gXLls2hlRp1QWA3KMFjUDHNF8d7x+nB1/iIuVsOVxxM3q1Dp++SaelQLtqtcATYT8cecM4rQoZSlRTMZV2VyXFSlWZGQljA+ykGSuw6HH2b1lmpk0+dXpghW0XUgaTpLBSbW/LC8vhTNgXoVQZiAjEbd1BWPjiSUM25Uq+qQVJw/YV4/wAeWqkGhwysoGkKKVbWoO2nWqEAd1Ii2EvO01XSVp+WCokaqjAnURINRmInsD0w7eEfDZaowr0yAVYIH1qNUWkWJ6fPAf6ROHmlWphVC0nRfKjYBbOtxqkPNjJv8Mc/5Cxwjxj39lcU5SZPhHiQZSk8UhUdyApdj5a2M6qYjWfSR8MMX/eTl/6Gn/wv/wCzHO8y80T6MIwN1Y4mdFGLjalMxWUxIqvsQR7ZO4JB37nA+caeKCK1X/eNH9o4yDHWTOicB4P9d4XTormKNJ0zLvFRoto02G/3t/TDlS8O1P5VOeFWkaZWCocl/wCZFPtESO+OW+HuCZCvTLZnPDLVQxAVqYYFYBBkx1JG/TDHw/6MKFddVDiCVV21LluX5+b+WIvsYQWN8asm2/uwPZYJHYkfLG/hbCTPb9+LIQsO+CXA6jfWKM/poP7wxnLpO344L8Jr0vNojRzeYl5n746RbDS6Mhr81hjnWeaKtUkffaP7Rx1uq1A3IPwIxzPjDUi7gAg62gyCPaPa8+nTHIOmRzFZmy5CA9EJHRR9oVn9GYMdTfrivh2V0IH0zMg7+sHccyzbpON+QyynKVKgcF00u6hGIAdWXTqUEBuQ3MC/TfFfD6wKkWhB3tJNwREntbbDuqET2buAVHFFqS2lgQeYMGf7NoIIN0ppbbDHwqkw5t+sNcEbwR2vt0xh8AIlepWRjpYaHWbqSHIg2jqBBI37jDjl+FU0geYOUsJMwSCbbAxEbA7jAkkaLF2s3l+cEVitWmGJIHK9Mmn32KVDffAmhkZK6pmLGLTANuu7HDVXyKVsw1EVAn2IYc0TzliOcCwEH4YJZfgGq3mqQFEabkG1zfYgHt8cGlQL2DshUFOnVdN/LZSgkAXHpBB6CTHXC7U4aa+idKMWMMU+cqjIscpO0z6YeE4KCGFN1JYX0wdipte+3TviihlFpSraSQWX0vMlp2A2kDvh8b47TFlsXl8JSpJFOpp3g5lWnedKFgN+pItidPwY4YMNAIIi1ZjNyIDaVJOk9IweoVKkdz0AFosLQBaL7T6425BSrKxplgs8p1Rsf0iRPSbYt62SuydIXcxXemjNpXSQwlTcsW0+yDCEy1gBZj6Yry3FM5Tpjy6rpy6oZmO95CtIjaLYZvEHDii/YIpSoQ0FQ1omeYG4IH4Yz5XIU2RV0klVKmVEHl0gcov7zfviLVlLoE/9oMwujzKhJLTPmFgABBiDFyG6W9Ixqy/iOuqQK1TT7MPDH2pBVwQfS82xTnOHRURNAOhQGuoMkk3+J/1ONj8OXlK7bCwI5tiTsYmdumC4AUydHj+YBC6y4EM+oK0SARMywABG2/5b6eYfPIaVWlRZQQZCEwbn2W3kgbERG+FgE1sy4SYhVUGOXr0mbmZJEfDDFTDIoo0TCD23upZjF5DdunuG4xuLvRuWtmmt4LyqxNJtVrCvXVT3lBVg/j2xpyPCMvlyXp0AsbyxLie5ZjyyosDjJQy2ktLMdjJa9uu0j5nBTIVgDpklTZgSTE9iTbvthmpV2JzTZS3AcvUZnC1LNqjUAhO4jqFPoca6tN6dFjpDE7hTa9vUkRbriWYPl/ZgmNyxI95JNht6dsVZPPF7zpF9G8wO99/QYRJhbXnsGJRWpTZfLIanzLpjUYnUokGI3Ebn4zn8S+HamZylRGX7XSK1O0kVlEMJAjnW3vY4ZznF0qRzxEGY95iLdbYrzWdamTCqQNuYywMG09Ym3pgO2PFqPk/OOdMUbfpL+/AvWcNv0k5IUczXVQFVqgdQo0gBpMael5wl/WF/SX54jJUdA4/S54S+p5o1aY+wzBLr2VydTJPzYekjphAjH6UyXDk4hw9srXBIHssNwQSNSk/eVhMHowx+fOO8KqZbMVKFUc9NiCejDdWX9VlIYe/F4uyY2/Rr4Qo5pXzFfVUFN9K0RYMQqtLNIkc0abC1zg54s4ZxnMjyaOWWhlhZadKtRBYfrnULfqi3vwmeEfDaZhalevX+r5ejAepbUWP3Vnbp0PtCBg1W8PUqqM3DeJVa1RF1Gi7srlRuUjT+UdJGJvsY5+9MqSCIIMEdiLRi/LPGIATe/vOPmEYuuxWaTVGNfDsyPNpm/tr/AMwwHLYuyT/aJ+0v5jDS6AdBXOIfvH5YUc1UXzHIMy7bj1bG7L1D3wCzdT7R/wBo/mcco4xZLiIYOEp00DUqIZVBIOghgTqkljJJO+LsjmFAPKg33AF5wGpORSqFXQfY0B01iwBC2kHeY+7jCldu/wAwp/dhktCvsdOEuzs7I9BDEMdSKxWxPKxBa3UdsNtDNVwWVaylZIQ60jSLL7J7RYyccjSu0/dnvpWfnFsaWzJN9FPpssdI6HfB4oCR0JXzX1xnot5jpTH64uoEGZERb4H1xronPPBenUqLF9arp32sLLJMCQMczpZjSQwRJAgGDb3QRG+No4y97MLbCtWAnvBYj4bYbigbOpZGvXOkFFEyDKiAI3PXc994wVTNUVhEAMC5ItuOn6TXte56RIVODTRpc7o9Rzq5WLiCoMB9IY7bdzgrTdvMRUpsxLSZQlbEKRbe7AWkwGJGAkkK9hleL0w0OqsLbiLR3ue2LcjxKk1RQukiRIC3FyQdhP5bnpBEZxzTdhWpgEprKwVAUtAlo5b2E+7GPg+botUkMEEdakAC97EE7ASJ3wwtD7ljqowuliATDAtE91mYiTv0GFpPEwXWOdtO8qaZmIgRc3HUyJONfBKz+YPMkyApTexuZ0gggC/SZwH8S8OSlVLPl67+YZY0qVV1sYMmm/KCb3jf0OFS8D3oOfyhTbSQvOeYlCd9jvzTIAuQJ64kuap0+ZkWiJFqlWmLbTChjPYevTCDn/q7mkqVqSAC9KpoWrJJ6OdfSYONFLh78v2gBU6p06iFEmYg2E+7DOLBY6vwunq1USrG+t5vv1GwJg9Pu/PXlOF6zYiB743/AP7jPksq5oKWK69yQmk3hl2I2UgH1BxQ/ERQZPMoqxZiASBqMASQbn2oud8a2loRpN7DJ4aQIPT0BHT0ntjCmVKTub9Inr3tv64jx3xJQoMq1aVQsUBlNMrqMgNzKegv64xv4uy3J5lKtzQFXWjuZgDkSqxvMgnsetsD1X5C8S8BzMUyyIxmYIggE9xHMB+JxQayhSGYhAII0ECPeCdO07TiylnVKny5YSFIZkOlhfS0X2Jm5I04jVRXXYuGE/qxYiWMRfGi0+xZppmPN8YoUQGqM4DX1Ci7LB6kqTpHcnG7NVFdUPMZJQ6kIBtI3MRBMETM4XvF0/ZlVYkEwEWsdMwCSEcDaRqIj0xPKZhUoghojSQulwIQEWJ5dolQBBBt21+5B4+1i79KWVpumWrV2c0kqrSrrTUB9JUtyyRNwRa8H0xq/wC2PAP6Ef8AC1P8OPvpLhaGZfQHUVMvUAIIUkFFOo7bNtuRjnH/AG6zfcfJf4YnkWy+PcTpvgHjJQOGiFdSZ30tFN/kTTPwwI+m3w+pRc0l2okU6vc03Oqmx7hWJWf1j2xo4XwmrSLEEAQVf2SNNmglSYMqI6/PDD4pWlUlCrMHpmkSDCtRfUV5SJJHQyCDB64ZLYORyTwnQ+tZPMZBGVa5qLXpBjAfSoVlnuNM/Gehxu8E+Ec5RzlOtWp+TTpamdmdII0MCBpYzvfpGBfBPCi6sw2bzBy6ZV1Uuo5i5PKVPS2kiJPMNsFanhvP16zUHzlV8mFD/WHqsaTUiNQMFodvQyBE7ESH2OJGaqq1Woy+y1Ryv7JYkfgRjPWxbmEVajhG1IHYK1uZQxANrXAB+OK6mKLsUoxfkl+0T9pfzGPARi/KRrT9ofmMM3oCC4MYX8001WP6x/PDMyrhdzVPnaP0j+eOWylGykB5LExJFJRcT7AO25t2xmRcbaVM+Ul2AYjYkAjSm/f/APHF31L9Y4fmkhaswocWrjSMke4/sjFiZBumj4jB9SIaZkGDnDODo1eiorUqysBUqBCSVAN1ZbEyYWbTq9MD34dUg2SADJBNvfjpH0O+HmWlVruIqViKVNrErSA1OV7aidJ/YGNz2CS0PnCaNJ6Wt8rQpkEjUyi4EQ25IE2ucZOIeKko1fKajUSRqDoJRhDEwVINjb+sO+DOaqeXRAQKRsOoIA2P7Rm474T1r06tOt5qPyqFNKFJXVs1J3NoCgaTaQIAucJKWzJaGjg3GFqnSNesCdBZdRFr6TUJHuNxPScXVc2qioHp6Ail5YI0KImApk79Opwg/WTlICIUy9S/mCoQ7CGulRYVHHVQv3YMgnG3P556lYcwrE6RQfy20O0iJkaQwIDSLBqYIiIB8ACPHs5SoKtcqVAsXp0aZ3YA2YSDJmJvBwO8c0UzWQ8ygTOjWrAhXLUxP3di6MevUbYv8QBTSq03IjSJYEwdWuk0SPZDkEHrgJ4WqFsopVV10WiG0AldLEwzb6mb2f1fdjY5b2aSro5qviXOBdP1mqykRpqEVVjtFUMB8MNv0aMcxmG82hQNOlT1My0gjSLAcpCXGqZXpvfCfxvh/kV6tKICMdP7J5k/uFcdL+iuj5WTaqDBq1T90E6V5eo2lGiO+LNeEJJqh/z2akAEFSwkgdJPwg3jADN82ZVr2JczcAwIgdrIMEVz/MurmN794JPzkYopB2raYgAgEAzfUJkj0b8MaUaYidoX/H4b61UIgxSSNjsQDIIv1wunM1NJAJspHKqz5Yi0gatInaYj0w08dqNVzjgliiFVCzaWZbgEx3wsVcuIgwsNBbSWI6bAixjbE5LRRP3BnwbxNldqABPmIdAA2dVLCPgsYdeDZ0nL0gbkiSOir7QBt7t+xvbHMMhmDSq0aibh1nvAcE/MD5Tjo/hbMF1ZRylYkiLWBHWDZj8saAuQxeKsqtSmJRX0MrNIkNJ0kTqMG/YfhgEWIy1GopDBzpJ1HcLpIMbyYN8O3Hqf2cuC6yupQAxI1AkA7wY2NvXphFrKxoMjuxbWHgobdDG2k7bWiMPXIEdLZD6TqoGQSpq5sytEFehKkPI7GFPzxx++Hj6TM6T9Wo62IWmW0mQBsgIU7ey3zOEacTyN2WxqonWKHFiYqsCWRlNQ7ypYDU0neTpPeQe+GjjeTZ0pMrNy6laJAkEqbL/7ymT6Bxjn3CqsVOdglJpp1TAWFceXM+jMGB/VGG7L5pjkmRiXAYk1GOkltRNQIokkAou5F3xoyYrihe47nKGXV1zWWerSrlQwRgml6c+1BB1RB3+7jJmvFfC69BMtUTOUqCAAIrWgbaoclo/WnDDm6VJqB8wNVpsNVVIJaSo1MAL692BHWMLI4BkuGk5rM1PrAmctRCkFhuGqyIkG14AiYJgBpJdhi/AiZnSHfy50a20ahzadR06vWInEQR17Y+4hnPNq1KsAGo7PAMgamLQD6TiqnfDoxOF9cW5cLqW59ofmMVmmMSoUuZf2h+eC5aAkMdLJU2Nql+0ek7zhbzlIh2g/eP5nDCMiOjRhd4mhDuOzEfjjl5JlKaCmUyJrArSYeZTp03CkgapVZVZ6qx92J1cjnUUM1JgDJB+zOxIOx7g4x0iPKDaV1lTpYSCuk6ZsYOMyVakaRUeO2ox8tsUTjWxXyQVcZpANdGoB0lP3jpiFHiVQ7IT7lY/OMU0PPMaTq07DSsDrtIn44INxPPghtdRSNiqlTtH3RB3ONcDXL6IUOPNTk6VG41FAGEqAV1ESVsDpM3x2/wADZVqNCijtARNTEGILDW3wA+WOO5Pj+cqlMvVqO6VKgDBmMSzAElSL2+Fsdh8O5mWZbCfQzGofemw9kYKiu0JKW6ZPK0xQp0qYQoa1Wo4UliRJVFnUSQYIMdL4o8UfZUUsJqsS3cjZZ+TfPBZAKnESsclBAB2B9o/GWn4YEfSBVBamBsFU/OT+/EmrZQXOF8bei7qQGoMBrQqrDa7IGOkVIm5seoNsEM47UaZr03aMwsKftFYL1YidOuAwBBjcqADheq0eYzAhZOrad+xnoNjjec9VQzVAqaggZCUZYEQBplV07gRbtvOQCeVqOEJEuWUJSpFacALckzc00MFdN5TqJGMXAVpFqqsqM4OpmqDlImCxU020mW2CEi/MMYM648woCVJQLTEUyJH2igsxXQZghxF2viSVftmZZ0LqEqblCCqgspkg6V7i+GSA+gp4h4DlKrU8xmM6mV8xAIamzamURytIBsVHe3wDHwBadLLUqVN1emEBFVQy6tVgygmRJYtBnfCj46TXw9G0qppVgQVBEo4dAXBmHlRPeAfTDZ4apqcsjatIFOmAGVhpimT2gnm/u+mLx+RGb9puyqDlLQtyZa3UkD5418KpQ9LrrqatvQHeb9MVVqHmIqLVps0DdxJ99t+g/wBDBTgvD2lCWEIp2hrkRvOwgWjBlKxYxYqCXqVKSgambWW0gmFBgA7zqO/w64nU8Pe2dIYkQAZnU0nUF6wmo39MSzOVanUYaUYAtFRXpi8kEczBpE3FwMFsjn6oAlCw0EATLH11K5Um4EypscTlFsrFpPZzVzoAb9GY9+kxPxjDv9H2YJJZr6pDDqCuqIvJOgqcK/EuHsizVQqDcXAkXkTLfO+DfhrSrsh1Ih0kkNcfZL1AH4RthoxoXJL6HjOLUJ1UpCixFQSI66Y55+MYD56hTrMQNNvbdUOkQQSpcsACSCNifljRxPM0VhnUkICdcVC4AG40yx6dQemBeZr6qlNFqcirJRACqiSobVEnUoMA6o+M4yTWgNrsy8T8M0M3lxTqpTBYny8xSAL06lguo6QXQ2Ugz7IvtCd/3RZn0/HHWuDJrpBjoguY0qdPtDTAMQfcME/J9MLJKymNvicFqUgUPR/SbRttOGXKZotl3nfz6VUjflqpzg9xrQ4XKKy0GxMkHrIEiflgpSoMA41EKsD5MSJ62kn4YktD9hDhlGT5TOgnZdADTBUnzNPa3M3QWwl57x9n6FarT8ym4Vzp10lkruslNMypBnDVTcBhUJi4Jk9CT19CNvTCp4k8KZmtXNSkieXpAeo1SmiKQWA1FiNkCCwO3piqaaEjaYm5/NNWqPVeNTsWOkQJYyYE2GIU8SzuX8t2TXTfSY1U2DIfVWG4xCnh/A5didH2l/aH54hiVL2l94/PCS6ChnRb4Ws+2mq5gGHmD7+uGaml8LHFx9pU/aP545Y9lGX18xqpaoCyr2HrUUYxUDfFjD7Bfj/1B/DEMqMOgB3hVQgEgThkyRlZMjt7sLfCzAmJvhmybyoO2IzHia8io8xCe/5Yd/CyfaEfrIB/WJY/9PCnwRVNZdQlbz6W3tvh/wDD+USXqIGMOdyLEKRdR+23+ox04H7Gjmyr3llNxR+vV2Ma2YU5sTpGkkDeNTAT6YXePVVq1KehgwCpJ2GrT39BE/temI8VFdmqI1MlC8qNQJm9xAnTcmINycU1suqrYuSo2GkwbC88wix9m+k3GHcaQFK2BOIFjKiDpmSoEEm28SwAgX9dsbcvSYpT1CL7SSALiBqJIHpOPMtkFfUWqpTHQko5F1FxTqar6jcqI04uSuqalDrV0TcTG/8AH1wODNzVgLNnTVmCwgbGGBA0yDeDYd9toxTQOiqTr0qSV+zBYCTIUyAdNxzRPpvFmYcs2oW6wHU/CVOL6GW+0IabEE7EiCPfG5/1u0UZsM5ZActXF5QJJMCedmtBNucj3L6wCv0fVhVyNMuyahy7DUNDNTTUWA1GAPnjElX7CsLaikkD0IuT62/ynAP6PAdUTs1TeRClEuAAdV57b7iLlfJE38WdFr8NR6i6dWsRzEJpFtxbm22n49cEsohRhZtRs1lgi8bNAiO/54X62ZrARTf2SBpAj13IHUH7354tyWotLVJbfmqAiPahjqMLbsRY7zhnECkuzDnclWV2JKVC55lCs0nVALo1usSNtIvvi05ZUQ63yyRdgHgCBuTrN5PptijMrWWsKkDMUywhm8pVpX06kdyNJu3Kp/idmfZUojyKahmMqHfRsJdg5MMVsZD3kkExcOXgbjZi4hw+g1DWgohDF2AVTPXW4VjY7yT88EOFZVE5lZnFiXMqCSpA0wJZL/jbCy1Q5mvSprQepUW6mqaQoyAZIRqxY7SYWdpFsNnCqKkaqlUO4JltSkW3j1BnoIjpgxexMi0YuOtqphS6jUSCS7osbjmIIHczYgYF8CoOWXzGp1FUDy9FXUU06mGkeWDYzyhh67DG/wAR5jl06tU7gVAGupUxqQADSe49MBeC0SrHTlfLUo2us5qM53sgUEAT2PfFkrEbpHQOABhQSXLyZLMpVjzLuCSRsbY2/Wv1KmA3Av8AwFEyXN7jXcamPUaoA+WKPq+e/RT+1/ljma2zphqKOZaCWkXG223vOLKFY/eiCRqsdgDN5vjTUylpMekz+cxjzhiDUpKgiR94AQd5JIi0/LE0OTybAhSxJMGwt96YIGxv+OKvEeQyNTQc9UNMQQlyAGYC5gEfdMTbfvgnSy+l3SwhjcRBgleljMThf+kp1bJpAbUrDcCIll988x64pHaoT+Qn8e8LPRU1qNRczlp/nqRDafSqATpPrt7sA6P+vxxfwzilXLVBVo1DTbr2YdnU2ZfQ4grEszHcmTAAEkk2AsN8HZQkcSpe0vvH548xKnuPePzwr6MhpHXCtxj+cqftYbdN8KvE1HnPO2q/4Y5o9lGQP8wvx/55/diOVxbnNIpKFOoBiJ+LYpyxxQAf4Phhothf4XYYO0WxzzKR6LcrnmoZijUmaZcKyidUNymLjYX36Y7DSIdzoYhgACr2G5ElYJv3mMcM4zVUgCYKnV0nsLe8461wrMVVNIk0KisJBDsSVK6uWkCTqulrgX746MPRz5VszcU4d5Ta6a1R1emssgaLxB1Akeh/CMVmKoMvUo6VApoTykBbi+5mbyPccW8dqZha3m02KqwgrULJB22J0BIAJ2PrfA/NVmFJzWpo0aQ80QdjMsiKdcA2aQBN8dBFFWcy5CLKBkFgTqN4BOlljSTvY98ZMzRCyRUhSLgk2/y/hijKZcuToWo+i/sKHC6h7ADF4k3tAwz0eIPSpQQlOLBnZSTJvp0jUzDtHxGEloaJz98sN55Z6RG0x226YJcJplXVZFQwGAptBUn7rseVCLA6pEdQMbOLcQVagNQ5iCNR08ruI5SigkreIlgRO42xq8Onzc2AXbylMku/3QpLReI1DSSPXGT0FoIeLs1RyNMNWptFWEiiU1bamI1gKYAEkblsCOBU8s9TLtkkqPQljUar7fmBbhgPZ5QDaFM4j45zGRq1ab5p69VlViMtRGgHW0y9Umy2A5TJ09RbEuAVaNZ6LIlLKhAR5NEMo0ydJNQQxaSZYwDMH1pFNytk50oNIO8Z5KOqSpMMdDaTO5uQe+JZViORnssxq0lmmWklQQBDWNiQdsX1zC/ax5eqC2mtUMA9wYBkWA7YD0uMufMCsQih9Mkiy7Qp2917HFrsgk6C1HNtlQzoolxJJ2JJIXe/LpJ6Tq9MA85xVky9akzXZ1gFiR3blBAAsOh/DEOI8VfWOYNtIIU9T1AnAfP51tyKbWMhkmIvaII2wnEumZ6eSJJ8ysaRKI0oG2dqYALLfZwNj7Rvvjo/AMsDRo1A49mQQHINzeBA/wBdcJOY4jT80r5FFpCLrCjWukUzpDFTKgoLD0w+ZCi3kozAXQbEECAYA22sIAxkSysWfGmWDhlLEc4Psp0U2guD1/R7YxcA4HTC1vLoVmOh1NWsqqgJgkKgCsZi5jYWJxZ40Yl1qJmKNHTYxUZXWwuEgMREi1rXxb4Y0ZSg2ezFeo6adNIFnhpgjylZuZmiJ2iTMXw3KjODapB3iefallUdFUFU+zpuvsgxqlfkv9b0xi/lDO/p08e5DMHNq9SqgGtRKSTpCk6RJ3P3p7knBn+T6f6AxxzfJ2dcVxVHNde5x7SUmnqWWvsDf1PbfGlKACk3i8bYvanTQIii5pqW1ESGuCBFgIAPxwEFlSBjUnyak6tQJaQJkk9sZfpEpD+TgzHn1gETv9oSJ9QJ6/e2GCyTUJIKhmYQQxA+IJI7YX/pQzWnLZal5j1DVZqhJAVQtPlVUETBaoxkzOkdIxWOhHtid4W4x9VqFhAkQTpBt1FwbYHEgu5UQCSQOwmw+WM641ZJJaPTGqnZQgVOLKKHUv7Q/PB/L8FRllqhXtChifhIOPqPAWkGQom2oHp3iYOEclQeIwvw1iTEYQfEFMpVqgjZo/LHe28MP0amfcT/AIccg8bcLenmMxqUQr3Mgi+n+OOaErY7QnrWGmL7z+EY15aoBuY9+CnC8kpU1AoCCxqEHQD2LHlB9N8M2R4LSeBTqZDMMR7CVftJ6wKi05+B+GK2KL+UzKRGofPB+hVB2IOLafgaq7R9UqzvApskD+vA/HFOa8K5Sm5SpXqZZx92tSdT8CCQRcXEjE3FMZSo0Mqn2lB94GHHwlxXMUxQy9igCgDTTjSRMBgNiDb1I92EgeFGjVQz9Jwdoqg/gcNvCMooKp5jezpZAHsw0iZpgzDA9u+Oj8eFWRzS6oI/Sbm9FSkIp/zMryBihLHmUkwtwIZQG5Te9s6cLqLQp5qKdKqwd3r87BEkCArF9VVtdwPa2tc430HyxdamarUXzCKAJokqQs6eR1DK4JJkGDONnEM7lK9IZcVg3YuycgEzpB1Q4XlB0sRqnucM0wJixSzTulZ9TKikHXULec3PMakZLFyGglgsAXvgrWzXkotSuUhx7AFMyCBFtJ0nrJnsIxpyfhvLyHTOaNMQBRpuf7VWmWxu4k5CGeLaBEFmy9GI7HkFsDiFCNxzMtWLVE80UwsQjNAFgBqULNyIBneMV8BaqtWrTpqo0rpYj2pI0m+8ySs9nO2DVVTWSpTXizZpCpJAVWQMBINlYoCQLXHodiH4LwVAGh/baSTWckhVP3fq9KbvN52w6joDYG8RiMww7Klh0lFMfAk4YvCjMalIKFgBgrtTDhRcsoMBgTv7Y3Prhb47XH1poggCkJvuKKbkieuGLwlmIqKJqmFIgEFPaa5VoAWJkAmdMxJOOhHPk+I4VSdJe9mCEgXO0AkuS2/cYjWcIpmQJC6ZqGG6hZcpN97ze3fRWqIRJPlkGV1MAARESHJI9IjrfGMUDUQmUJWpqMebN+wllO0CMIxI0Bs/xCmXiope8Lr1THT2evy3wE4hmEBBFMIOllYH+0GIPrY4KcRysVFIY8jA81NlgjoQWHp164D8Zpa21XQSIAUlQTb2iVEEz3+OGVFCzL8WEkJmXpTEkeZqjrpYoyqZtKx8sdDyFInL0gtPzB5YhmBNSSsgzy6r/E4R+EeEf/MzKvRojdqtRVLEbBaYSSPiZ6Drg5xDxcVGjLDTAC+cVGsgW5FuEFhc39BhZyXgVY5Tf6JcYyOVyuipnKlXMVAOXLF1IckyDVAFlHYkj9oxhd435+cC5ivsGKaVBCU1s0KOhI67mPcAPrLrYu8kkySSSSfUnc4L5PNfZOhiGiB1lTqt/rriMm+zqjFLSD3h5CtFn0sx0k6FAk9gJIGoz1IG2DX8rJ/RZr/h2/xYz+H0/wBnUADsdhtabY3/AFcd/wA8TRtHPMzW3mB6CI/ifxx9RAWLTIFrgfFoJ/AYyDNK6nlO8CTcQL33xgTMFhA5RcTubMRtaNj1PwwqYWg0uikTr0ltHLpggde8/v3PTCX9JOb8zOadTMKdKml+5TzW/vVCPgMOIy6jmAiWCncm0CASbLHTrO+Of+M6gbPVyAFEpAGwHk0wPwxZO0IuwIMb+DR5qz6/ljEBjZwofar8fywG9FEOVTPkgCwA2gDHtGoWI94/PGRKeCXhPJnN5nyKUBluS5IW17QCcSa0PZ2pYAJJAAEknYACTJ6YWavg+lmq1WrWYPRdgy01+8OWDUftI2X0veMbfGfFqeQy5q5gPUU2K01F5IWOZojmwgVfpkZh/s+TVV6GrUJvt7CKoj01YhHDILkg39NHBWGQoLl0ilTrDWlNYABUop0jcaiB72GOV5HwVn6wlMnWK3MuoRbetUqMHc39JvEqlhWSl/uaSKfm2o/jgBxDilevJrVqtX0eozD4KTpHwGOqOOlRNsaKVCvl1Wlm+JZNFSQqFnzNZREwFprMT0LQL41VPHVKmFUVs7mdIAChaOWodZ2V6wk37456vpYdsRnDrGjOToea/wBJOcKinRWlQTpZqtT3+ZVJE/1cGsp51RBVdvMY0zrNg2pkO4G4O8gddhjl4fHTeDPpyqNqYK1MyJBBK5daxsRsdUC9u2KxqPRz5WwDUrd8UmpgpmOKI5IekjN1IUr8faKk/wBXGPL0qT6oDQNxIF/TeR8sNyMkeUqqlbgT7sUtUi4JEbEWI+Ix9TqUmrLltLio7BFOrkBJIBNpicXZ7IeS7UnBZkOklahCn3ckjfvhXQUeZDMOK9I1HqN967O/3T0uf4Yy8IDswVRqMGx2uFFz0EScU18wHqToVZ2hqjdOpdySfljZwzj1Omxo/aE7yqovTbVJMWmLjBiabpFXFUjMVlkQpAUg2gKoEf1QMNfgmipnl5tB5jItLATJCj/MycK/iJSM7mJiRU0+ggBbfLDR4QzGkMCogUtZI9qJAIU/dtF77bYa9EsnQz57J1PKAUKytUliFYQdMXU3IvMrMztiNCrU8ry9DBBUX2SGJIBY2UlonTuP4YOcSyHkUaterUcKiFitIUwxAF4bQIO+Of8AEvpErsoXLqKCEWb26pBvd2sN9o+OJOY0MLe2Hm4MyfaVqoyqWILEF2BAkLSgGel9o2OMH17L03DZaiHqAR9YrgM//wANLLT9+/cYVMvUeqxao7Mx3ZiST7yb4PZWmABiUptnQoJE80alQ66jl2PVjPy7e4QMD6tKMGYmwMevwm2B+aTtgJjAmq8T3/DF9G7hOrWntcX/ADPwxmqU7/HBjgGUD1gx3BAB9SY2+OGYGzofAMp9iABA6X9f8/wxL63S/SX+0Maa7eVRYICIUKp1HqQgMbfenA76iP0VwgYq0f/Z"/>
          <p:cNvSpPr>
            <a:spLocks noChangeAspect="1" noChangeArrowheads="1"/>
          </p:cNvSpPr>
          <p:nvPr/>
        </p:nvSpPr>
        <p:spPr bwMode="auto">
          <a:xfrm>
            <a:off x="1462088" y="120254"/>
            <a:ext cx="210741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26630" name="Заголовок 1"/>
          <p:cNvSpPr txBox="1">
            <a:spLocks/>
          </p:cNvSpPr>
          <p:nvPr/>
        </p:nvSpPr>
        <p:spPr bwMode="auto">
          <a:xfrm>
            <a:off x="800427" y="325355"/>
            <a:ext cx="5145881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/>
              <a:t>Успешные проекты женщин-предпринимательниц</a:t>
            </a:r>
          </a:p>
        </p:txBody>
      </p:sp>
      <p:sp>
        <p:nvSpPr>
          <p:cNvPr id="26631" name="Номер слайда 67"/>
          <p:cNvSpPr txBox="1">
            <a:spLocks/>
          </p:cNvSpPr>
          <p:nvPr/>
        </p:nvSpPr>
        <p:spPr bwMode="auto">
          <a:xfrm>
            <a:off x="7380312" y="4860000"/>
            <a:ext cx="1600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CD5EFF-F309-4F00-A8E3-13E5333F6A57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/>
              <a:t>13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713185"/>
            <a:ext cx="9144000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50" b="1" dirty="0"/>
              <a:t>ИП Лыжина Д. – производство продуктов питания </a:t>
            </a:r>
          </a:p>
        </p:txBody>
      </p:sp>
      <p:pic>
        <p:nvPicPr>
          <p:cNvPr id="41" name="Picture 6" descr="http://freeiconbox.com/icon/256/2152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3638"/>
            <a:ext cx="403873" cy="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Прямоугольник 23"/>
          <p:cNvSpPr>
            <a:spLocks noChangeArrowheads="1"/>
          </p:cNvSpPr>
          <p:nvPr/>
        </p:nvSpPr>
        <p:spPr bwMode="auto">
          <a:xfrm>
            <a:off x="1188894" y="1655316"/>
            <a:ext cx="11441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Сумма займа</a:t>
            </a:r>
          </a:p>
        </p:txBody>
      </p:sp>
      <p:sp>
        <p:nvSpPr>
          <p:cNvPr id="26635" name="Прямоугольник 24"/>
          <p:cNvSpPr>
            <a:spLocks noChangeArrowheads="1"/>
          </p:cNvSpPr>
          <p:nvPr/>
        </p:nvSpPr>
        <p:spPr bwMode="auto">
          <a:xfrm>
            <a:off x="1188894" y="1839863"/>
            <a:ext cx="1144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2,5 млн. тг.</a:t>
            </a:r>
          </a:p>
        </p:txBody>
      </p:sp>
      <p:sp>
        <p:nvSpPr>
          <p:cNvPr id="26636" name="Прямоугольник 26"/>
          <p:cNvSpPr>
            <a:spLocks noChangeArrowheads="1"/>
          </p:cNvSpPr>
          <p:nvPr/>
        </p:nvSpPr>
        <p:spPr bwMode="auto">
          <a:xfrm>
            <a:off x="2642646" y="1655316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Продукт</a:t>
            </a:r>
          </a:p>
        </p:txBody>
      </p:sp>
      <p:sp>
        <p:nvSpPr>
          <p:cNvPr id="26637" name="Прямоугольник 27"/>
          <p:cNvSpPr>
            <a:spLocks noChangeArrowheads="1"/>
          </p:cNvSpPr>
          <p:nvPr/>
        </p:nvSpPr>
        <p:spPr bwMode="auto">
          <a:xfrm>
            <a:off x="2642647" y="1839863"/>
            <a:ext cx="1251347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/>
              <a:t>Хлебобулочные изделия высокого качества</a:t>
            </a:r>
          </a:p>
        </p:txBody>
      </p:sp>
      <p:sp>
        <p:nvSpPr>
          <p:cNvPr id="26638" name="Прямоугольник 35"/>
          <p:cNvSpPr>
            <a:spLocks noChangeArrowheads="1"/>
          </p:cNvSpPr>
          <p:nvPr/>
        </p:nvSpPr>
        <p:spPr bwMode="auto">
          <a:xfrm>
            <a:off x="1188894" y="1063229"/>
            <a:ext cx="7072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Проект</a:t>
            </a:r>
          </a:p>
        </p:txBody>
      </p:sp>
      <p:sp>
        <p:nvSpPr>
          <p:cNvPr id="26639" name="Прямоугольник 1"/>
          <p:cNvSpPr>
            <a:spLocks noChangeArrowheads="1"/>
          </p:cNvSpPr>
          <p:nvPr/>
        </p:nvSpPr>
        <p:spPr bwMode="auto">
          <a:xfrm>
            <a:off x="1760394" y="1082279"/>
            <a:ext cx="32408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/>
              <a:t>Инвестиции  и пополнение оборотных средств</a:t>
            </a:r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/>
              <a:t>Реализуется в селе Крымское (Костанайская обл.)</a:t>
            </a:r>
          </a:p>
        </p:txBody>
      </p:sp>
      <p:pic>
        <p:nvPicPr>
          <p:cNvPr id="50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7" y="1011458"/>
            <a:ext cx="308791" cy="3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1" name="Прямоугольник 49"/>
          <p:cNvSpPr>
            <a:spLocks noChangeArrowheads="1"/>
          </p:cNvSpPr>
          <p:nvPr/>
        </p:nvSpPr>
        <p:spPr bwMode="auto">
          <a:xfrm>
            <a:off x="956721" y="2093467"/>
            <a:ext cx="156805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75"/>
              <a:t>Ставка -19%</a:t>
            </a:r>
          </a:p>
          <a:p>
            <a:pPr eaLnBrk="1" hangingPunct="1"/>
            <a:r>
              <a:rPr lang="ru-RU" altLang="ru-RU" sz="675"/>
              <a:t>Субсидируется – 10%</a:t>
            </a:r>
          </a:p>
          <a:p>
            <a:pPr eaLnBrk="1" hangingPunct="1"/>
            <a:r>
              <a:rPr lang="ru-RU" altLang="ru-RU" sz="675"/>
              <a:t>Гарантия 85%</a:t>
            </a:r>
          </a:p>
        </p:txBody>
      </p:sp>
      <p:sp>
        <p:nvSpPr>
          <p:cNvPr id="26642" name="Прямоугольник 46"/>
          <p:cNvSpPr>
            <a:spLocks noChangeArrowheads="1"/>
          </p:cNvSpPr>
          <p:nvPr/>
        </p:nvSpPr>
        <p:spPr bwMode="auto">
          <a:xfrm>
            <a:off x="4109175" y="1655316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050" b="1">
                <a:solidFill>
                  <a:schemeClr val="accent1"/>
                </a:solidFill>
              </a:rPr>
              <a:t>Особенности</a:t>
            </a:r>
            <a:endParaRPr lang="ru-RU" altLang="ru-RU" sz="1050" b="1">
              <a:solidFill>
                <a:schemeClr val="accent1"/>
              </a:solidFill>
            </a:endParaRPr>
          </a:p>
        </p:txBody>
      </p:sp>
      <p:sp>
        <p:nvSpPr>
          <p:cNvPr id="26643" name="Прямоугольник 51"/>
          <p:cNvSpPr>
            <a:spLocks noChangeArrowheads="1"/>
          </p:cNvSpPr>
          <p:nvPr/>
        </p:nvSpPr>
        <p:spPr bwMode="auto">
          <a:xfrm>
            <a:off x="4109175" y="1839863"/>
            <a:ext cx="11441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/>
              <a:t>Единственный производитель хлебобулочных изделий в селе</a:t>
            </a:r>
          </a:p>
        </p:txBody>
      </p:sp>
      <p:pic>
        <p:nvPicPr>
          <p:cNvPr id="55" name="Picture 4" descr="http://s1.iconbird.com/ico/2013/9/452/w512h4961380477090sta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51" y="1649817"/>
            <a:ext cx="270308" cy="2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0" y="2777729"/>
            <a:ext cx="9144000" cy="253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50" b="1" dirty="0"/>
              <a:t>ИП Жумабекова Дана –  производство бумажной и картонной тары</a:t>
            </a:r>
          </a:p>
        </p:txBody>
      </p:sp>
      <p:pic>
        <p:nvPicPr>
          <p:cNvPr id="76" name="Picture 6" descr="http://freeiconbox.com/icon/256/2152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700443"/>
            <a:ext cx="403873" cy="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7" name="Прямоугольник 23"/>
          <p:cNvSpPr>
            <a:spLocks noChangeArrowheads="1"/>
          </p:cNvSpPr>
          <p:nvPr/>
        </p:nvSpPr>
        <p:spPr bwMode="auto">
          <a:xfrm>
            <a:off x="1188893" y="3792326"/>
            <a:ext cx="11441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Сумма займа</a:t>
            </a:r>
          </a:p>
        </p:txBody>
      </p:sp>
      <p:sp>
        <p:nvSpPr>
          <p:cNvPr id="26648" name="Прямоугольник 24"/>
          <p:cNvSpPr>
            <a:spLocks noChangeArrowheads="1"/>
          </p:cNvSpPr>
          <p:nvPr/>
        </p:nvSpPr>
        <p:spPr bwMode="auto">
          <a:xfrm>
            <a:off x="1188893" y="3976873"/>
            <a:ext cx="1144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20 млн. тг</a:t>
            </a:r>
          </a:p>
        </p:txBody>
      </p:sp>
      <p:sp>
        <p:nvSpPr>
          <p:cNvPr id="26649" name="Прямоугольник 26"/>
          <p:cNvSpPr>
            <a:spLocks noChangeArrowheads="1"/>
          </p:cNvSpPr>
          <p:nvPr/>
        </p:nvSpPr>
        <p:spPr bwMode="auto">
          <a:xfrm>
            <a:off x="2642645" y="3792326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Продукт</a:t>
            </a:r>
          </a:p>
        </p:txBody>
      </p:sp>
      <p:sp>
        <p:nvSpPr>
          <p:cNvPr id="26650" name="Прямоугольник 27"/>
          <p:cNvSpPr>
            <a:spLocks noChangeArrowheads="1"/>
          </p:cNvSpPr>
          <p:nvPr/>
        </p:nvSpPr>
        <p:spPr bwMode="auto">
          <a:xfrm>
            <a:off x="2642646" y="3976873"/>
            <a:ext cx="1251347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 dirty="0"/>
              <a:t>Производства бумажных лотков для яиц</a:t>
            </a:r>
          </a:p>
        </p:txBody>
      </p:sp>
      <p:sp>
        <p:nvSpPr>
          <p:cNvPr id="26651" name="Прямоугольник 35"/>
          <p:cNvSpPr>
            <a:spLocks noChangeArrowheads="1"/>
          </p:cNvSpPr>
          <p:nvPr/>
        </p:nvSpPr>
        <p:spPr bwMode="auto">
          <a:xfrm>
            <a:off x="1188893" y="3230351"/>
            <a:ext cx="7072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50" b="1">
                <a:solidFill>
                  <a:schemeClr val="accent1"/>
                </a:solidFill>
              </a:rPr>
              <a:t>Проект</a:t>
            </a:r>
          </a:p>
        </p:txBody>
      </p:sp>
      <p:sp>
        <p:nvSpPr>
          <p:cNvPr id="26652" name="Прямоугольник 1"/>
          <p:cNvSpPr>
            <a:spLocks noChangeArrowheads="1"/>
          </p:cNvSpPr>
          <p:nvPr/>
        </p:nvSpPr>
        <p:spPr bwMode="auto">
          <a:xfrm>
            <a:off x="1760393" y="3249402"/>
            <a:ext cx="32408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/>
              <a:t>Приобретение оборудования</a:t>
            </a:r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altLang="ru-RU" sz="825" b="1"/>
              <a:t>Реализуется в селе Бесколь (СКО)</a:t>
            </a:r>
          </a:p>
        </p:txBody>
      </p:sp>
      <p:pic>
        <p:nvPicPr>
          <p:cNvPr id="83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" y="3179120"/>
            <a:ext cx="308791" cy="3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54" name="Прямоугольник 49"/>
          <p:cNvSpPr>
            <a:spLocks noChangeArrowheads="1"/>
          </p:cNvSpPr>
          <p:nvPr/>
        </p:nvSpPr>
        <p:spPr bwMode="auto">
          <a:xfrm>
            <a:off x="956720" y="4230476"/>
            <a:ext cx="15680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75"/>
              <a:t>Ставка – 6% (НФ)</a:t>
            </a:r>
          </a:p>
          <a:p>
            <a:pPr eaLnBrk="1" hangingPunct="1"/>
            <a:r>
              <a:rPr lang="ru-RU" altLang="ru-RU" sz="675"/>
              <a:t>Гарантии Фонда – 68%</a:t>
            </a:r>
          </a:p>
        </p:txBody>
      </p:sp>
      <p:sp>
        <p:nvSpPr>
          <p:cNvPr id="26655" name="Прямоугольник 46"/>
          <p:cNvSpPr>
            <a:spLocks noChangeArrowheads="1"/>
          </p:cNvSpPr>
          <p:nvPr/>
        </p:nvSpPr>
        <p:spPr bwMode="auto">
          <a:xfrm>
            <a:off x="4064252" y="3792326"/>
            <a:ext cx="11441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1050" b="1">
                <a:solidFill>
                  <a:schemeClr val="accent1"/>
                </a:solidFill>
              </a:rPr>
              <a:t>Особенности</a:t>
            </a:r>
            <a:endParaRPr lang="ru-RU" altLang="ru-RU" sz="1050" b="1">
              <a:solidFill>
                <a:schemeClr val="accent1"/>
              </a:solidFill>
            </a:endParaRPr>
          </a:p>
        </p:txBody>
      </p:sp>
      <p:sp>
        <p:nvSpPr>
          <p:cNvPr id="26656" name="Прямоугольник 51"/>
          <p:cNvSpPr>
            <a:spLocks noChangeArrowheads="1"/>
          </p:cNvSpPr>
          <p:nvPr/>
        </p:nvSpPr>
        <p:spPr bwMode="auto">
          <a:xfrm>
            <a:off x="4064252" y="3976873"/>
            <a:ext cx="11441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25" b="1" dirty="0"/>
              <a:t>Является единственным производителем лотков в регионе</a:t>
            </a:r>
          </a:p>
        </p:txBody>
      </p:sp>
      <p:pic>
        <p:nvPicPr>
          <p:cNvPr id="88" name="Picture 4" descr="http://s1.iconbird.com/ico/2013/9/452/w512h4961380477090sta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50" y="3786623"/>
            <a:ext cx="270308" cy="26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2" name="Picture 42" descr="Картинки по запросу хлеб икон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65" y="1627692"/>
            <a:ext cx="309420" cy="3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Рисунок 37" descr="C:\Users\Elena.Oganova\Desktop\СТАТЬИ\2017\май\ИУ Лыжина\IMG_33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23" y="973625"/>
            <a:ext cx="28874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39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54" y="3778921"/>
            <a:ext cx="353570" cy="3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86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67"/>
          <p:cNvSpPr txBox="1">
            <a:spLocks/>
          </p:cNvSpPr>
          <p:nvPr/>
        </p:nvSpPr>
        <p:spPr bwMode="auto">
          <a:xfrm>
            <a:off x="6351985" y="4788694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780C75C-3E62-49DF-8A73-23399FD91EBE}" type="slidenum">
              <a:rPr lang="ru-RU" altLang="ru-RU" sz="900">
                <a:solidFill>
                  <a:schemeClr val="bg1"/>
                </a:solidFill>
              </a:rPr>
              <a:pPr algn="r" eaLnBrk="1" hangingPunct="1"/>
              <a:t>14</a:t>
            </a:fld>
            <a:endParaRPr lang="ru-RU" altLang="ru-RU" sz="90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74316729"/>
              </p:ext>
            </p:extLst>
          </p:nvPr>
        </p:nvGraphicFramePr>
        <p:xfrm>
          <a:off x="1102153" y="874327"/>
          <a:ext cx="6844951" cy="426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1619672" y="3723878"/>
            <a:ext cx="2862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rIns="27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350" b="1" smtClean="0"/>
              <a:t> Нурсултан </a:t>
            </a:r>
            <a:r>
              <a:rPr lang="ru-RU" altLang="ru-RU" sz="1350" b="1" dirty="0"/>
              <a:t>Назарбаев</a:t>
            </a:r>
          </a:p>
          <a:p>
            <a:pPr algn="r" eaLnBrk="1" hangingPunct="1"/>
            <a:r>
              <a:rPr lang="ru-RU" altLang="ru-RU" sz="1350" dirty="0"/>
              <a:t>Президент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455911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7584" y="273195"/>
            <a:ext cx="4813697" cy="421481"/>
          </a:xfrm>
        </p:spPr>
        <p:txBody>
          <a:bodyPr/>
          <a:lstStyle/>
          <a:p>
            <a:pPr algn="l"/>
            <a:r>
              <a:rPr lang="ru-RU" altLang="kk-KZ" sz="1350" dirty="0"/>
              <a:t>Основные показатели гендерной статистики</a:t>
            </a:r>
          </a:p>
        </p:txBody>
      </p:sp>
      <p:sp>
        <p:nvSpPr>
          <p:cNvPr id="7" name="Скругленный прямоугольник 14"/>
          <p:cNvSpPr>
            <a:spLocks noChangeArrowheads="1"/>
          </p:cNvSpPr>
          <p:nvPr/>
        </p:nvSpPr>
        <p:spPr bwMode="auto">
          <a:xfrm>
            <a:off x="5760000" y="1188000"/>
            <a:ext cx="2808685" cy="1295400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0" rIns="27000" bIns="0" anchor="ctr"/>
          <a:lstStyle/>
          <a:p>
            <a:pPr marL="269081" lvl="1" indent="-208360">
              <a:spcAft>
                <a:spcPts val="450"/>
              </a:spcAft>
              <a:buClr>
                <a:srgbClr val="0000FF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050" dirty="0"/>
              <a:t>Женщины составляют:</a:t>
            </a:r>
          </a:p>
          <a:p>
            <a:pPr marL="473869" lvl="1" indent="-202406">
              <a:spcAft>
                <a:spcPts val="450"/>
              </a:spcAft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51% всего населения </a:t>
            </a:r>
          </a:p>
          <a:p>
            <a:pPr marL="473869" lvl="1" indent="-202406">
              <a:spcAft>
                <a:spcPts val="450"/>
              </a:spcAft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49% занятого населения</a:t>
            </a:r>
          </a:p>
          <a:p>
            <a:pPr marL="473869" lvl="1" indent="-202406">
              <a:spcAft>
                <a:spcPts val="450"/>
              </a:spcAft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Доля вклада женщин в ВВП оценивается на уровне </a:t>
            </a:r>
            <a:r>
              <a:rPr lang="ru-RU" sz="1050" dirty="0" smtClean="0">
                <a:solidFill>
                  <a:schemeClr val="tx1"/>
                </a:solidFill>
              </a:rPr>
              <a:t>39,5%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14"/>
          <p:cNvSpPr>
            <a:spLocks noChangeArrowheads="1"/>
          </p:cNvSpPr>
          <p:nvPr/>
        </p:nvSpPr>
        <p:spPr bwMode="auto">
          <a:xfrm>
            <a:off x="5760000" y="3003798"/>
            <a:ext cx="2808685" cy="1782366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0" rIns="27000" bIns="0" anchor="ctr"/>
          <a:lstStyle/>
          <a:p>
            <a:pPr marL="269081" lvl="1" indent="-208360">
              <a:spcAft>
                <a:spcPts val="450"/>
              </a:spcAft>
              <a:buClr>
                <a:srgbClr val="0000FF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050" b="1" dirty="0"/>
              <a:t>Отрасли с наибольшей долей женщин среди занятого населения:</a:t>
            </a:r>
          </a:p>
          <a:p>
            <a:pPr marL="466725" lvl="1" indent="-200025">
              <a:spcAft>
                <a:spcPts val="450"/>
              </a:spcAft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Здравоохранение (</a:t>
            </a:r>
            <a:r>
              <a:rPr lang="ru-RU" sz="1050" dirty="0" smtClean="0"/>
              <a:t>75%)</a:t>
            </a:r>
            <a:endParaRPr lang="ru-RU" sz="1050" dirty="0"/>
          </a:p>
          <a:p>
            <a:pPr marL="466725" lvl="1" indent="-200025">
              <a:spcAft>
                <a:spcPts val="450"/>
              </a:spcAft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1"/>
                </a:solidFill>
              </a:rPr>
              <a:t>Образование (</a:t>
            </a:r>
            <a:r>
              <a:rPr lang="ru-RU" sz="1050" dirty="0" smtClean="0">
                <a:solidFill>
                  <a:schemeClr val="tx1"/>
                </a:solidFill>
              </a:rPr>
              <a:t>74%)</a:t>
            </a:r>
          </a:p>
          <a:p>
            <a:pPr marL="466725" lvl="1" indent="-200025">
              <a:spcAft>
                <a:spcPts val="450"/>
              </a:spcAft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 smtClean="0"/>
              <a:t>Услуги </a:t>
            </a:r>
            <a:r>
              <a:rPr lang="ru-RU" sz="1050" dirty="0"/>
              <a:t>по проживанию и питанию (</a:t>
            </a:r>
            <a:r>
              <a:rPr lang="ru-RU" sz="1050" dirty="0" smtClean="0"/>
              <a:t>73%)</a:t>
            </a:r>
            <a:endParaRPr lang="ru-RU" sz="1050" dirty="0"/>
          </a:p>
          <a:p>
            <a:pPr marL="466725" lvl="1" indent="-200025">
              <a:spcAft>
                <a:spcPts val="450"/>
              </a:spcAft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Торговля (</a:t>
            </a:r>
            <a:r>
              <a:rPr lang="ru-RU" sz="1050" dirty="0" smtClean="0"/>
              <a:t>60%)</a:t>
            </a:r>
            <a:endParaRPr lang="ru-RU" sz="1050" dirty="0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364785" y="815421"/>
            <a:ext cx="34569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kk-KZ" sz="1050" b="1" dirty="0"/>
              <a:t>Общая социально-экономическая статистика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64785" y="2683507"/>
            <a:ext cx="51851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kk-KZ" sz="1050" b="1" dirty="0"/>
              <a:t>Занятое население в гендерном и отраслевом разрезах (в тыс. человек)</a:t>
            </a: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364785" y="4926255"/>
            <a:ext cx="59947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kk-KZ" sz="750" i="1" u="sng"/>
              <a:t>Источник данных</a:t>
            </a:r>
            <a:r>
              <a:rPr lang="ru-RU" altLang="kk-KZ" sz="750" i="1"/>
              <a:t>: </a:t>
            </a:r>
            <a:r>
              <a:rPr lang="kk-KZ" altLang="kk-KZ" sz="750" i="1"/>
              <a:t>Комитет по</a:t>
            </a:r>
            <a:r>
              <a:rPr lang="ru-RU" altLang="kk-KZ" sz="750" i="1"/>
              <a:t> по статистике РК </a:t>
            </a:r>
            <a:r>
              <a:rPr lang="en-US" altLang="kk-KZ" sz="750" i="1"/>
              <a:t>(</a:t>
            </a:r>
            <a:r>
              <a:rPr lang="en-US" altLang="kk-KZ" sz="750" i="1">
                <a:hlinkClick r:id="rId2"/>
              </a:rPr>
              <a:t>www.stat.kz</a:t>
            </a:r>
            <a:r>
              <a:rPr lang="en-US" altLang="kk-KZ" sz="750" i="1"/>
              <a:t>)</a:t>
            </a:r>
            <a:endParaRPr lang="ru-RU" altLang="kk-KZ" sz="750" i="1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166258"/>
              </p:ext>
            </p:extLst>
          </p:nvPr>
        </p:nvGraphicFramePr>
        <p:xfrm>
          <a:off x="796838" y="1131589"/>
          <a:ext cx="4428306" cy="155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6" name="Номер слайда 3"/>
          <p:cNvSpPr txBox="1">
            <a:spLocks/>
          </p:cNvSpPr>
          <p:nvPr/>
        </p:nvSpPr>
        <p:spPr bwMode="auto">
          <a:xfrm>
            <a:off x="7380000" y="4860000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alt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973606"/>
              </p:ext>
            </p:extLst>
          </p:nvPr>
        </p:nvGraphicFramePr>
        <p:xfrm>
          <a:off x="505205" y="2915669"/>
          <a:ext cx="5044752" cy="210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686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27584" y="313357"/>
            <a:ext cx="5293519" cy="313134"/>
          </a:xfrm>
        </p:spPr>
        <p:txBody>
          <a:bodyPr/>
          <a:lstStyle/>
          <a:p>
            <a:pPr algn="l"/>
            <a:r>
              <a:rPr lang="ru-RU" altLang="kk-KZ" sz="1350"/>
              <a:t>Показатели гендерной статистики предпринимательства</a:t>
            </a:r>
          </a:p>
        </p:txBody>
      </p:sp>
      <p:sp>
        <p:nvSpPr>
          <p:cNvPr id="13" name="Скругленный прямоугольник 14"/>
          <p:cNvSpPr>
            <a:spLocks noChangeArrowheads="1"/>
          </p:cNvSpPr>
          <p:nvPr/>
        </p:nvSpPr>
        <p:spPr bwMode="auto">
          <a:xfrm>
            <a:off x="5760000" y="1188000"/>
            <a:ext cx="2808685" cy="1133475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0" rIns="27000" bIns="0"/>
          <a:lstStyle/>
          <a:p>
            <a:pPr marL="269081" lvl="1" indent="-208360">
              <a:spcAft>
                <a:spcPts val="450"/>
              </a:spcAft>
              <a:buClr>
                <a:srgbClr val="0000FF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050" dirty="0"/>
              <a:t>В структуре владельцев субъектов МСП </a:t>
            </a:r>
            <a:r>
              <a:rPr lang="ru-RU" sz="1050" b="1" dirty="0"/>
              <a:t>доля женщин – 4</a:t>
            </a:r>
            <a:r>
              <a:rPr lang="en-US" sz="1050" b="1" dirty="0"/>
              <a:t>3</a:t>
            </a:r>
            <a:r>
              <a:rPr lang="ru-RU" sz="1050" b="1" dirty="0"/>
              <a:t>%:</a:t>
            </a:r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Юр. Лица МСП – 2</a:t>
            </a:r>
            <a:r>
              <a:rPr lang="en-US" sz="1050" dirty="0"/>
              <a:t>7</a:t>
            </a:r>
            <a:r>
              <a:rPr lang="ru-RU" sz="1050" dirty="0"/>
              <a:t>%</a:t>
            </a:r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ИП – 52%</a:t>
            </a:r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КФХ – </a:t>
            </a:r>
            <a:r>
              <a:rPr lang="en-US" sz="1050" dirty="0"/>
              <a:t>20</a:t>
            </a:r>
            <a:r>
              <a:rPr lang="ru-RU" sz="1050" dirty="0"/>
              <a:t>%</a:t>
            </a:r>
          </a:p>
          <a:p>
            <a:pPr marL="64294" lvl="1" algn="ctr">
              <a:buClr>
                <a:srgbClr val="0000FF"/>
              </a:buClr>
              <a:buSzPct val="110000"/>
              <a:defRPr/>
            </a:pPr>
            <a:r>
              <a:rPr lang="ru-RU" sz="788" i="1" dirty="0">
                <a:solidFill>
                  <a:schemeClr val="tx1"/>
                </a:solidFill>
              </a:rPr>
              <a:t>(доля женщин владельцев МСБ в США составляет 38%, в Германии около 33%, во Франции 25% )</a:t>
            </a:r>
          </a:p>
        </p:txBody>
      </p:sp>
      <p:sp>
        <p:nvSpPr>
          <p:cNvPr id="16" name="Скругленный прямоугольник 14"/>
          <p:cNvSpPr>
            <a:spLocks noChangeArrowheads="1"/>
          </p:cNvSpPr>
          <p:nvPr/>
        </p:nvSpPr>
        <p:spPr bwMode="auto">
          <a:xfrm>
            <a:off x="5760000" y="3147888"/>
            <a:ext cx="2808685" cy="1512094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0" rIns="27000" bIns="0" anchor="ctr"/>
          <a:lstStyle/>
          <a:p>
            <a:pPr marL="269081" lvl="1" indent="-208360">
              <a:spcAft>
                <a:spcPts val="450"/>
              </a:spcAft>
              <a:buClr>
                <a:srgbClr val="0000FF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050" dirty="0"/>
              <a:t>Женщины-предприниматели преобладают в отраслях:</a:t>
            </a:r>
            <a:endParaRPr lang="ru-RU" sz="1050" b="1" dirty="0"/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Образования – 67%</a:t>
            </a:r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Услуг по</a:t>
            </a:r>
            <a:r>
              <a:rPr lang="en-US" sz="1050" dirty="0"/>
              <a:t> </a:t>
            </a:r>
            <a:r>
              <a:rPr lang="ru-RU" sz="1050" dirty="0"/>
              <a:t>проживанию и питанию – 61% </a:t>
            </a:r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Операции с недвижимостью – 60%</a:t>
            </a:r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Торговли – 58%</a:t>
            </a:r>
          </a:p>
          <a:p>
            <a:pPr marL="466725" lvl="1" indent="-200025">
              <a:buClr>
                <a:srgbClr val="0000FF"/>
              </a:buClr>
              <a:buSzPct val="110000"/>
              <a:buFont typeface="Arial" pitchFamily="34" charset="0"/>
              <a:buChar char="•"/>
              <a:defRPr/>
            </a:pPr>
            <a:r>
              <a:rPr lang="ru-RU" sz="1050" dirty="0"/>
              <a:t>Здравоохранения – 53%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66957" y="805666"/>
            <a:ext cx="507675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kk-KZ" sz="1050" b="1" dirty="0"/>
              <a:t>Действующие  СМСП, возглавляемые женщинами и мужчинами (в ед.)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66957" y="2736446"/>
            <a:ext cx="63734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kk-KZ" sz="1050" b="1" dirty="0"/>
              <a:t>Действующие СМСП, возглавляемые женщинами и мужчинами, по отраслям (в тыс. ед.)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853341"/>
              </p:ext>
            </p:extLst>
          </p:nvPr>
        </p:nvGraphicFramePr>
        <p:xfrm>
          <a:off x="683568" y="998717"/>
          <a:ext cx="4374952" cy="1737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048170"/>
              </p:ext>
            </p:extLst>
          </p:nvPr>
        </p:nvGraphicFramePr>
        <p:xfrm>
          <a:off x="467544" y="2990362"/>
          <a:ext cx="4824536" cy="189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366957" y="4860197"/>
            <a:ext cx="599479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kk-KZ" sz="750" i="1" u="sng" dirty="0"/>
              <a:t>Источник данных</a:t>
            </a:r>
            <a:r>
              <a:rPr lang="ru-RU" altLang="kk-KZ" sz="750" i="1" dirty="0"/>
              <a:t>: </a:t>
            </a:r>
            <a:r>
              <a:rPr lang="kk-KZ" altLang="kk-KZ" sz="750" i="1" dirty="0"/>
              <a:t>Комитет по</a:t>
            </a:r>
            <a:r>
              <a:rPr lang="ru-RU" altLang="kk-KZ" sz="750" i="1" dirty="0"/>
              <a:t> по статистике РК </a:t>
            </a:r>
            <a:r>
              <a:rPr lang="en-US" altLang="kk-KZ" sz="750" i="1" dirty="0"/>
              <a:t>(</a:t>
            </a:r>
            <a:r>
              <a:rPr lang="en-US" altLang="kk-KZ" sz="750" i="1" dirty="0">
                <a:hlinkClick r:id="rId4"/>
              </a:rPr>
              <a:t>www.stat.kz</a:t>
            </a:r>
            <a:r>
              <a:rPr lang="en-US" altLang="kk-KZ" sz="750" i="1" dirty="0"/>
              <a:t>)</a:t>
            </a:r>
            <a:endParaRPr lang="ru-RU" altLang="kk-KZ" sz="750" i="1" dirty="0"/>
          </a:p>
        </p:txBody>
      </p:sp>
      <p:sp>
        <p:nvSpPr>
          <p:cNvPr id="16394" name="Номер слайда 3"/>
          <p:cNvSpPr txBox="1">
            <a:spLocks/>
          </p:cNvSpPr>
          <p:nvPr/>
        </p:nvSpPr>
        <p:spPr bwMode="auto">
          <a:xfrm>
            <a:off x="7380000" y="4860000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E77B262-00E7-4E58-9983-D15C259B2DB1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/>
              <a:t>3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09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1"/>
          <p:cNvSpPr>
            <a:spLocks noChangeArrowheads="1"/>
          </p:cNvSpPr>
          <p:nvPr/>
        </p:nvSpPr>
        <p:spPr bwMode="auto">
          <a:xfrm>
            <a:off x="4460082" y="2622753"/>
            <a:ext cx="3440906" cy="176700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06207" tIns="23009" rIns="23009" bIns="23009" anchor="ctr"/>
          <a:lstStyle/>
          <a:p>
            <a:pPr marL="2030">
              <a:spcAft>
                <a:spcPts val="383"/>
              </a:spcAft>
              <a:defRPr/>
            </a:pPr>
            <a:endParaRPr lang="ru-RU" altLang="ru-RU" sz="1050" b="1" dirty="0" smtClean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endParaRPr lang="ru-RU" altLang="ru-RU" sz="1050" b="1" dirty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r>
              <a:rPr lang="ru-RU" altLang="ru-RU" sz="1050" b="1" dirty="0" smtClean="0">
                <a:cs typeface="Arial" pitchFamily="34" charset="0"/>
              </a:rPr>
              <a:t>18 </a:t>
            </a:r>
            <a:r>
              <a:rPr lang="ru-RU" altLang="ru-RU" sz="1050" b="1" dirty="0">
                <a:cs typeface="Arial" pitchFamily="34" charset="0"/>
              </a:rPr>
              <a:t>Центров обслуживания предпринимателей</a:t>
            </a:r>
            <a:r>
              <a:rPr lang="ru-RU" altLang="ru-RU" sz="1050" dirty="0">
                <a:cs typeface="Arial" pitchFamily="34" charset="0"/>
              </a:rPr>
              <a:t> (в обл. центрах,</a:t>
            </a:r>
            <a:br>
              <a:rPr lang="ru-RU" altLang="ru-RU" sz="1050" dirty="0">
                <a:cs typeface="Arial" pitchFamily="34" charset="0"/>
              </a:rPr>
            </a:br>
            <a:r>
              <a:rPr lang="ru-RU" altLang="ru-RU" sz="1050" dirty="0">
                <a:cs typeface="Arial" pitchFamily="34" charset="0"/>
              </a:rPr>
              <a:t>гг. Астана, Алматы, Семей, Туркестан)</a:t>
            </a:r>
            <a:endParaRPr lang="en-US" altLang="ru-RU" sz="1050" dirty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endParaRPr lang="ru-RU" altLang="ru-RU" sz="1050" dirty="0">
              <a:cs typeface="Arial" pitchFamily="34" charset="0"/>
            </a:endParaRPr>
          </a:p>
          <a:p>
            <a:pPr marL="2030">
              <a:spcAft>
                <a:spcPts val="383"/>
              </a:spcAft>
              <a:defRPr/>
            </a:pPr>
            <a:r>
              <a:rPr lang="ru-RU" altLang="ru-RU" sz="1050" b="1" dirty="0">
                <a:cs typeface="Arial" pitchFamily="34" charset="0"/>
              </a:rPr>
              <a:t>14 Мобильных ЦПП </a:t>
            </a:r>
            <a:r>
              <a:rPr lang="ru-RU" altLang="ru-RU" sz="1050" dirty="0">
                <a:cs typeface="Arial" pitchFamily="34" charset="0"/>
              </a:rPr>
              <a:t>в районах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661298" y="1059582"/>
            <a:ext cx="3239690" cy="5393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06207" tIns="29222" rIns="58444" bIns="29222" anchor="ctr"/>
          <a:lstStyle/>
          <a:p>
            <a:pPr defTabSz="502253">
              <a:buSzPct val="60000"/>
              <a:defRPr/>
            </a:pP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Единственный акционер:</a:t>
            </a:r>
            <a:r>
              <a:rPr lang="ru-RU" sz="9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defTabSz="502253">
              <a:buSzPct val="60000"/>
              <a:defRPr/>
            </a:pPr>
            <a:r>
              <a:rPr lang="ru-RU" sz="1050" b="1" dirty="0">
                <a:solidFill>
                  <a:schemeClr val="tx1"/>
                </a:solidFill>
                <a:cs typeface="Arial" pitchFamily="34" charset="0"/>
              </a:rPr>
              <a:t>АО «Национальный управляющий холдинг «Байтерек»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219201" y="1059582"/>
            <a:ext cx="3240881" cy="5393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06207" tIns="29222" rIns="58444" bIns="29222" anchor="ctr"/>
          <a:lstStyle/>
          <a:p>
            <a:pPr defTabSz="502253">
              <a:buSzPct val="60000"/>
              <a:defRPr/>
            </a:pPr>
            <a:r>
              <a:rPr lang="kk-KZ" sz="1350" b="1" dirty="0">
                <a:solidFill>
                  <a:schemeClr val="tx1"/>
                </a:solidFill>
                <a:cs typeface="Arial" pitchFamily="34" charset="0"/>
              </a:rPr>
              <a:t>Образован </a:t>
            </a:r>
            <a:r>
              <a:rPr lang="ru-RU" sz="1350" b="1" dirty="0">
                <a:solidFill>
                  <a:schemeClr val="tx1"/>
                </a:solidFill>
                <a:cs typeface="Arial" pitchFamily="34" charset="0"/>
              </a:rPr>
              <a:t>в 1997 году </a:t>
            </a:r>
          </a:p>
          <a:p>
            <a:pPr defTabSz="502253">
              <a:buSzPct val="60000"/>
              <a:defRPr/>
            </a:pPr>
            <a:r>
              <a:rPr lang="ru-RU" sz="900" dirty="0">
                <a:solidFill>
                  <a:schemeClr val="tx1"/>
                </a:solidFill>
                <a:cs typeface="Arial" pitchFamily="34" charset="0"/>
              </a:rPr>
              <a:t>согласно Постановлению Правительства РК</a:t>
            </a:r>
            <a:endParaRPr lang="ru-RU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219200" y="1741810"/>
            <a:ext cx="6681788" cy="641747"/>
          </a:xfrm>
          <a:prstGeom prst="rect">
            <a:avLst/>
          </a:prstGeom>
          <a:solidFill>
            <a:srgbClr val="D9E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207" tIns="23009" rIns="23009" bIns="23009" anchor="ctr"/>
          <a:lstStyle/>
          <a:p>
            <a:pPr>
              <a:defRPr/>
            </a:pPr>
            <a:r>
              <a:rPr lang="ru-RU" sz="1350" b="1" dirty="0">
                <a:solidFill>
                  <a:schemeClr val="tx1"/>
                </a:solidFill>
                <a:cs typeface="Arial" pitchFamily="34" charset="0"/>
              </a:rPr>
              <a:t>МИССИЯ:</a:t>
            </a:r>
            <a:endParaRPr lang="ru-RU" sz="105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414" name="Прямоугольник 71"/>
          <p:cNvSpPr>
            <a:spLocks noChangeArrowheads="1"/>
          </p:cNvSpPr>
          <p:nvPr/>
        </p:nvSpPr>
        <p:spPr bwMode="auto">
          <a:xfrm>
            <a:off x="4460082" y="2619775"/>
            <a:ext cx="3440906" cy="4866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6655" tIns="33328" rIns="66655" bIns="3332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050" b="1"/>
              <a:t>Представлен во всех регионах Казахстана</a:t>
            </a:r>
          </a:p>
        </p:txBody>
      </p:sp>
      <p:grpSp>
        <p:nvGrpSpPr>
          <p:cNvPr id="61" name="Shape 777"/>
          <p:cNvGrpSpPr/>
          <p:nvPr/>
        </p:nvGrpSpPr>
        <p:grpSpPr>
          <a:xfrm>
            <a:off x="1353572" y="1217341"/>
            <a:ext cx="243561" cy="261542"/>
            <a:chOff x="5983625" y="301625"/>
            <a:chExt cx="403000" cy="395050"/>
          </a:xfrm>
          <a:solidFill>
            <a:schemeClr val="accent1"/>
          </a:solidFill>
        </p:grpSpPr>
        <p:sp>
          <p:nvSpPr>
            <p:cNvPr id="62" name="Shape 77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65" name="Shape 77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66" name="Shape 78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0" name="Shape 78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3" name="Shape 78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4" name="Shape 78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5" name="Shape 78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6" name="Shape 78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7" name="Shape 78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8" name="Shape 78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79" name="Shape 78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83" name="Shape 78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84" name="Shape 79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85" name="Shape 79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86" name="Shape 79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87" name="Shape 79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88" name="Shape 79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89" name="Shape 79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90" name="Shape 79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91" name="Shape 79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</p:grpSp>
      <p:grpSp>
        <p:nvGrpSpPr>
          <p:cNvPr id="92" name="Shape 855"/>
          <p:cNvGrpSpPr/>
          <p:nvPr/>
        </p:nvGrpSpPr>
        <p:grpSpPr>
          <a:xfrm>
            <a:off x="1350412" y="1936029"/>
            <a:ext cx="265703" cy="297207"/>
            <a:chOff x="5970800" y="1619250"/>
            <a:chExt cx="428650" cy="456725"/>
          </a:xfrm>
          <a:solidFill>
            <a:schemeClr val="accent1"/>
          </a:solidFill>
        </p:grpSpPr>
        <p:sp>
          <p:nvSpPr>
            <p:cNvPr id="94" name="Shape 8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95" name="Shape 8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96" name="Shape 8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97" name="Shape 8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98" name="Shape 8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</p:grpSp>
      <p:grpSp>
        <p:nvGrpSpPr>
          <p:cNvPr id="101" name="Shape 927"/>
          <p:cNvGrpSpPr/>
          <p:nvPr/>
        </p:nvGrpSpPr>
        <p:grpSpPr>
          <a:xfrm>
            <a:off x="4779935" y="1212825"/>
            <a:ext cx="265703" cy="261542"/>
            <a:chOff x="2599825" y="3689700"/>
            <a:chExt cx="429850" cy="360275"/>
          </a:xfrm>
          <a:solidFill>
            <a:schemeClr val="accent1"/>
          </a:solidFill>
        </p:grpSpPr>
        <p:sp>
          <p:nvSpPr>
            <p:cNvPr id="102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103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</p:grpSp>
      <p:sp>
        <p:nvSpPr>
          <p:cNvPr id="17418" name="Прямоугольник 1"/>
          <p:cNvSpPr>
            <a:spLocks noChangeArrowheads="1"/>
          </p:cNvSpPr>
          <p:nvPr/>
        </p:nvSpPr>
        <p:spPr bwMode="auto">
          <a:xfrm>
            <a:off x="2605088" y="1779662"/>
            <a:ext cx="5295900" cy="5437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8444" tIns="29222" rIns="58444" bIns="292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50" dirty="0"/>
              <a:t>Активная роль в устойчивом развитии микро, малого и среднего предпринимательства в Казахстане, посредством реализации комплексных и эффективных инструментов поддержки</a:t>
            </a:r>
          </a:p>
        </p:txBody>
      </p:sp>
      <p:grpSp>
        <p:nvGrpSpPr>
          <p:cNvPr id="17419" name="Группа 3"/>
          <p:cNvGrpSpPr>
            <a:grpSpLocks/>
          </p:cNvGrpSpPr>
          <p:nvPr/>
        </p:nvGrpSpPr>
        <p:grpSpPr bwMode="auto">
          <a:xfrm>
            <a:off x="1347787" y="2815754"/>
            <a:ext cx="2738438" cy="1599010"/>
            <a:chOff x="201415" y="2744516"/>
            <a:chExt cx="4004210" cy="1815044"/>
          </a:xfrm>
        </p:grpSpPr>
        <p:sp>
          <p:nvSpPr>
            <p:cNvPr id="17424" name="Freeform 15"/>
            <p:cNvSpPr>
              <a:spLocks/>
            </p:cNvSpPr>
            <p:nvPr/>
          </p:nvSpPr>
          <p:spPr bwMode="auto">
            <a:xfrm>
              <a:off x="2941762" y="3660467"/>
              <a:ext cx="935780" cy="581596"/>
            </a:xfrm>
            <a:custGeom>
              <a:avLst/>
              <a:gdLst>
                <a:gd name="T0" fmla="*/ 1387034193 w 6651"/>
                <a:gd name="T1" fmla="*/ 1899179904 h 5021"/>
                <a:gd name="T2" fmla="*/ 632239053 w 6651"/>
                <a:gd name="T3" fmla="*/ 2147483647 h 5021"/>
                <a:gd name="T4" fmla="*/ 1679497592 w 6651"/>
                <a:gd name="T5" fmla="*/ 2147483647 h 5021"/>
                <a:gd name="T6" fmla="*/ 2147483647 w 6651"/>
                <a:gd name="T7" fmla="*/ 2147483647 h 5021"/>
                <a:gd name="T8" fmla="*/ 2147483647 w 6651"/>
                <a:gd name="T9" fmla="*/ 2147483647 h 5021"/>
                <a:gd name="T10" fmla="*/ 2147483647 w 6651"/>
                <a:gd name="T11" fmla="*/ 2147483647 h 5021"/>
                <a:gd name="T12" fmla="*/ 2147483647 w 6651"/>
                <a:gd name="T13" fmla="*/ 2147483647 h 5021"/>
                <a:gd name="T14" fmla="*/ 2147483647 w 6651"/>
                <a:gd name="T15" fmla="*/ 2147483647 h 5021"/>
                <a:gd name="T16" fmla="*/ 2147483647 w 6651"/>
                <a:gd name="T17" fmla="*/ 2147483647 h 5021"/>
                <a:gd name="T18" fmla="*/ 2147483647 w 6651"/>
                <a:gd name="T19" fmla="*/ 2147483647 h 5021"/>
                <a:gd name="T20" fmla="*/ 2147483647 w 6651"/>
                <a:gd name="T21" fmla="*/ 2147483647 h 5021"/>
                <a:gd name="T22" fmla="*/ 2147483647 w 6651"/>
                <a:gd name="T23" fmla="*/ 2147483647 h 5021"/>
                <a:gd name="T24" fmla="*/ 2147483647 w 6651"/>
                <a:gd name="T25" fmla="*/ 2147483647 h 5021"/>
                <a:gd name="T26" fmla="*/ 2147483647 w 6651"/>
                <a:gd name="T27" fmla="*/ 2147483647 h 5021"/>
                <a:gd name="T28" fmla="*/ 2147483647 w 6651"/>
                <a:gd name="T29" fmla="*/ 2147483647 h 5021"/>
                <a:gd name="T30" fmla="*/ 2147483647 w 6651"/>
                <a:gd name="T31" fmla="*/ 2147483647 h 5021"/>
                <a:gd name="T32" fmla="*/ 2147483647 w 6651"/>
                <a:gd name="T33" fmla="*/ 2147483647 h 5021"/>
                <a:gd name="T34" fmla="*/ 2147483647 w 6651"/>
                <a:gd name="T35" fmla="*/ 2147483647 h 5021"/>
                <a:gd name="T36" fmla="*/ 2147483647 w 6651"/>
                <a:gd name="T37" fmla="*/ 2147483647 h 5021"/>
                <a:gd name="T38" fmla="*/ 2147483647 w 6651"/>
                <a:gd name="T39" fmla="*/ 2147483647 h 5021"/>
                <a:gd name="T40" fmla="*/ 2147483647 w 6651"/>
                <a:gd name="T41" fmla="*/ 2147483647 h 5021"/>
                <a:gd name="T42" fmla="*/ 2147483647 w 6651"/>
                <a:gd name="T43" fmla="*/ 2147483647 h 5021"/>
                <a:gd name="T44" fmla="*/ 2147483647 w 6651"/>
                <a:gd name="T45" fmla="*/ 2147483647 h 5021"/>
                <a:gd name="T46" fmla="*/ 2147483647 w 6651"/>
                <a:gd name="T47" fmla="*/ 2147483647 h 5021"/>
                <a:gd name="T48" fmla="*/ 2147483647 w 6651"/>
                <a:gd name="T49" fmla="*/ 2147483647 h 5021"/>
                <a:gd name="T50" fmla="*/ 2147483647 w 6651"/>
                <a:gd name="T51" fmla="*/ 2147483647 h 5021"/>
                <a:gd name="T52" fmla="*/ 2147483647 w 6651"/>
                <a:gd name="T53" fmla="*/ 2147483647 h 5021"/>
                <a:gd name="T54" fmla="*/ 2147483647 w 6651"/>
                <a:gd name="T55" fmla="*/ 2147483647 h 5021"/>
                <a:gd name="T56" fmla="*/ 2147483647 w 6651"/>
                <a:gd name="T57" fmla="*/ 1998641739 h 5021"/>
                <a:gd name="T58" fmla="*/ 2147483647 w 6651"/>
                <a:gd name="T59" fmla="*/ 1829236064 h 5021"/>
                <a:gd name="T60" fmla="*/ 2147483647 w 6651"/>
                <a:gd name="T61" fmla="*/ 1106557917 h 5021"/>
                <a:gd name="T62" fmla="*/ 2147483647 w 6651"/>
                <a:gd name="T63" fmla="*/ 290630274 h 5021"/>
                <a:gd name="T64" fmla="*/ 2147483647 w 6651"/>
                <a:gd name="T65" fmla="*/ 425835533 h 5021"/>
                <a:gd name="T66" fmla="*/ 2147483647 w 6651"/>
                <a:gd name="T67" fmla="*/ 87037504 h 5021"/>
                <a:gd name="T68" fmla="*/ 2147483647 w 6651"/>
                <a:gd name="T69" fmla="*/ 303054606 h 5021"/>
                <a:gd name="T70" fmla="*/ 2147483647 w 6651"/>
                <a:gd name="T71" fmla="*/ 419623425 h 5021"/>
                <a:gd name="T72" fmla="*/ 2147483647 w 6651"/>
                <a:gd name="T73" fmla="*/ 216030539 h 5021"/>
                <a:gd name="T74" fmla="*/ 2147483647 w 6651"/>
                <a:gd name="T75" fmla="*/ 10881324 h 5021"/>
                <a:gd name="T76" fmla="*/ 2147483647 w 6651"/>
                <a:gd name="T77" fmla="*/ 76156064 h 5021"/>
                <a:gd name="T78" fmla="*/ 2147483647 w 6651"/>
                <a:gd name="T79" fmla="*/ 296842498 h 5021"/>
                <a:gd name="T80" fmla="*/ 2147483647 w 6651"/>
                <a:gd name="T81" fmla="*/ 629428420 h 5021"/>
                <a:gd name="T82" fmla="*/ 2147483647 w 6651"/>
                <a:gd name="T83" fmla="*/ 1345894227 h 5021"/>
                <a:gd name="T84" fmla="*/ 2147483647 w 6651"/>
                <a:gd name="T85" fmla="*/ 1521512126 h 50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51"/>
                <a:gd name="T130" fmla="*/ 0 h 5021"/>
                <a:gd name="T131" fmla="*/ 6651 w 6651"/>
                <a:gd name="T132" fmla="*/ 5021 h 50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51" h="5021">
                  <a:moveTo>
                    <a:pt x="824" y="979"/>
                  </a:moveTo>
                  <a:lnTo>
                    <a:pt x="498" y="1222"/>
                  </a:lnTo>
                  <a:lnTo>
                    <a:pt x="0" y="1793"/>
                  </a:lnTo>
                  <a:lnTo>
                    <a:pt x="227" y="2696"/>
                  </a:lnTo>
                  <a:lnTo>
                    <a:pt x="340" y="2872"/>
                  </a:lnTo>
                  <a:lnTo>
                    <a:pt x="603" y="3085"/>
                  </a:lnTo>
                  <a:lnTo>
                    <a:pt x="648" y="3318"/>
                  </a:lnTo>
                  <a:lnTo>
                    <a:pt x="1227" y="3593"/>
                  </a:lnTo>
                  <a:lnTo>
                    <a:pt x="1319" y="4105"/>
                  </a:lnTo>
                  <a:lnTo>
                    <a:pt x="1638" y="4687"/>
                  </a:lnTo>
                  <a:lnTo>
                    <a:pt x="1623" y="4987"/>
                  </a:lnTo>
                  <a:lnTo>
                    <a:pt x="1735" y="4984"/>
                  </a:lnTo>
                  <a:lnTo>
                    <a:pt x="1803" y="4834"/>
                  </a:lnTo>
                  <a:lnTo>
                    <a:pt x="2406" y="4837"/>
                  </a:lnTo>
                  <a:lnTo>
                    <a:pt x="2583" y="4721"/>
                  </a:lnTo>
                  <a:lnTo>
                    <a:pt x="2793" y="4687"/>
                  </a:lnTo>
                  <a:lnTo>
                    <a:pt x="2984" y="4766"/>
                  </a:lnTo>
                  <a:lnTo>
                    <a:pt x="3130" y="4717"/>
                  </a:lnTo>
                  <a:lnTo>
                    <a:pt x="3738" y="4702"/>
                  </a:lnTo>
                  <a:lnTo>
                    <a:pt x="3940" y="4616"/>
                  </a:lnTo>
                  <a:lnTo>
                    <a:pt x="4068" y="4702"/>
                  </a:lnTo>
                  <a:lnTo>
                    <a:pt x="4473" y="4672"/>
                  </a:lnTo>
                  <a:lnTo>
                    <a:pt x="4559" y="4796"/>
                  </a:lnTo>
                  <a:lnTo>
                    <a:pt x="4675" y="4905"/>
                  </a:lnTo>
                  <a:lnTo>
                    <a:pt x="5043" y="4875"/>
                  </a:lnTo>
                  <a:lnTo>
                    <a:pt x="5151" y="4957"/>
                  </a:lnTo>
                  <a:lnTo>
                    <a:pt x="5223" y="4965"/>
                  </a:lnTo>
                  <a:lnTo>
                    <a:pt x="5256" y="5014"/>
                  </a:lnTo>
                  <a:lnTo>
                    <a:pt x="5339" y="5021"/>
                  </a:lnTo>
                  <a:lnTo>
                    <a:pt x="5436" y="4976"/>
                  </a:lnTo>
                  <a:lnTo>
                    <a:pt x="5410" y="4819"/>
                  </a:lnTo>
                  <a:lnTo>
                    <a:pt x="5294" y="4702"/>
                  </a:lnTo>
                  <a:lnTo>
                    <a:pt x="5294" y="4504"/>
                  </a:lnTo>
                  <a:lnTo>
                    <a:pt x="5331" y="4459"/>
                  </a:lnTo>
                  <a:lnTo>
                    <a:pt x="5410" y="4451"/>
                  </a:lnTo>
                  <a:lnTo>
                    <a:pt x="5534" y="4365"/>
                  </a:lnTo>
                  <a:lnTo>
                    <a:pt x="5478" y="4324"/>
                  </a:lnTo>
                  <a:lnTo>
                    <a:pt x="5414" y="4249"/>
                  </a:lnTo>
                  <a:lnTo>
                    <a:pt x="5504" y="4136"/>
                  </a:lnTo>
                  <a:lnTo>
                    <a:pt x="5688" y="4125"/>
                  </a:lnTo>
                  <a:lnTo>
                    <a:pt x="5684" y="3986"/>
                  </a:lnTo>
                  <a:lnTo>
                    <a:pt x="5568" y="3934"/>
                  </a:lnTo>
                  <a:lnTo>
                    <a:pt x="5609" y="3761"/>
                  </a:lnTo>
                  <a:lnTo>
                    <a:pt x="5163" y="3109"/>
                  </a:lnTo>
                  <a:lnTo>
                    <a:pt x="5058" y="2734"/>
                  </a:lnTo>
                  <a:lnTo>
                    <a:pt x="5159" y="2407"/>
                  </a:lnTo>
                  <a:lnTo>
                    <a:pt x="4724" y="2437"/>
                  </a:lnTo>
                  <a:lnTo>
                    <a:pt x="4698" y="2332"/>
                  </a:lnTo>
                  <a:lnTo>
                    <a:pt x="4784" y="2152"/>
                  </a:lnTo>
                  <a:lnTo>
                    <a:pt x="5669" y="1691"/>
                  </a:lnTo>
                  <a:lnTo>
                    <a:pt x="5939" y="1601"/>
                  </a:lnTo>
                  <a:lnTo>
                    <a:pt x="6074" y="1736"/>
                  </a:lnTo>
                  <a:lnTo>
                    <a:pt x="6220" y="1740"/>
                  </a:lnTo>
                  <a:lnTo>
                    <a:pt x="6366" y="1624"/>
                  </a:lnTo>
                  <a:lnTo>
                    <a:pt x="6625" y="1751"/>
                  </a:lnTo>
                  <a:lnTo>
                    <a:pt x="6651" y="1391"/>
                  </a:lnTo>
                  <a:lnTo>
                    <a:pt x="6336" y="1387"/>
                  </a:lnTo>
                  <a:lnTo>
                    <a:pt x="6366" y="1286"/>
                  </a:lnTo>
                  <a:lnTo>
                    <a:pt x="6370" y="1189"/>
                  </a:lnTo>
                  <a:lnTo>
                    <a:pt x="6190" y="1177"/>
                  </a:lnTo>
                  <a:lnTo>
                    <a:pt x="6123" y="986"/>
                  </a:lnTo>
                  <a:lnTo>
                    <a:pt x="5755" y="712"/>
                  </a:lnTo>
                  <a:lnTo>
                    <a:pt x="5568" y="214"/>
                  </a:lnTo>
                  <a:lnTo>
                    <a:pt x="5448" y="187"/>
                  </a:lnTo>
                  <a:lnTo>
                    <a:pt x="5324" y="266"/>
                  </a:lnTo>
                  <a:lnTo>
                    <a:pt x="4698" y="274"/>
                  </a:lnTo>
                  <a:lnTo>
                    <a:pt x="4503" y="75"/>
                  </a:lnTo>
                  <a:lnTo>
                    <a:pt x="4353" y="56"/>
                  </a:lnTo>
                  <a:lnTo>
                    <a:pt x="4251" y="180"/>
                  </a:lnTo>
                  <a:lnTo>
                    <a:pt x="4158" y="195"/>
                  </a:lnTo>
                  <a:lnTo>
                    <a:pt x="4083" y="270"/>
                  </a:lnTo>
                  <a:lnTo>
                    <a:pt x="3884" y="270"/>
                  </a:lnTo>
                  <a:lnTo>
                    <a:pt x="3681" y="71"/>
                  </a:lnTo>
                  <a:lnTo>
                    <a:pt x="3573" y="139"/>
                  </a:lnTo>
                  <a:lnTo>
                    <a:pt x="3434" y="154"/>
                  </a:lnTo>
                  <a:lnTo>
                    <a:pt x="3153" y="7"/>
                  </a:lnTo>
                  <a:lnTo>
                    <a:pt x="3048" y="0"/>
                  </a:lnTo>
                  <a:lnTo>
                    <a:pt x="2890" y="49"/>
                  </a:lnTo>
                  <a:lnTo>
                    <a:pt x="2706" y="161"/>
                  </a:lnTo>
                  <a:lnTo>
                    <a:pt x="2575" y="191"/>
                  </a:lnTo>
                  <a:lnTo>
                    <a:pt x="2511" y="352"/>
                  </a:lnTo>
                  <a:lnTo>
                    <a:pt x="2556" y="405"/>
                  </a:lnTo>
                  <a:lnTo>
                    <a:pt x="2568" y="825"/>
                  </a:lnTo>
                  <a:lnTo>
                    <a:pt x="2343" y="866"/>
                  </a:lnTo>
                  <a:lnTo>
                    <a:pt x="1338" y="892"/>
                  </a:lnTo>
                  <a:lnTo>
                    <a:pt x="824" y="979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25" name="Freeform 19"/>
            <p:cNvSpPr>
              <a:spLocks/>
            </p:cNvSpPr>
            <p:nvPr/>
          </p:nvSpPr>
          <p:spPr bwMode="auto">
            <a:xfrm>
              <a:off x="2147617" y="2744516"/>
              <a:ext cx="689548" cy="347598"/>
            </a:xfrm>
            <a:custGeom>
              <a:avLst/>
              <a:gdLst>
                <a:gd name="T0" fmla="*/ 2147483647 w 5010"/>
                <a:gd name="T1" fmla="*/ 2147483647 h 3263"/>
                <a:gd name="T2" fmla="*/ 2147483647 w 5010"/>
                <a:gd name="T3" fmla="*/ 2147483647 h 3263"/>
                <a:gd name="T4" fmla="*/ 2147483647 w 5010"/>
                <a:gd name="T5" fmla="*/ 2147483647 h 3263"/>
                <a:gd name="T6" fmla="*/ 2147483647 w 5010"/>
                <a:gd name="T7" fmla="*/ 2147483647 h 3263"/>
                <a:gd name="T8" fmla="*/ 2147483647 w 5010"/>
                <a:gd name="T9" fmla="*/ 2147483647 h 3263"/>
                <a:gd name="T10" fmla="*/ 2147483647 w 5010"/>
                <a:gd name="T11" fmla="*/ 2147483647 h 3263"/>
                <a:gd name="T12" fmla="*/ 2147483647 w 5010"/>
                <a:gd name="T13" fmla="*/ 2147483647 h 3263"/>
                <a:gd name="T14" fmla="*/ 2147483647 w 5010"/>
                <a:gd name="T15" fmla="*/ 2147483647 h 3263"/>
                <a:gd name="T16" fmla="*/ 2147483647 w 5010"/>
                <a:gd name="T17" fmla="*/ 2147483647 h 3263"/>
                <a:gd name="T18" fmla="*/ 2147483647 w 5010"/>
                <a:gd name="T19" fmla="*/ 2147483647 h 3263"/>
                <a:gd name="T20" fmla="*/ 2147483647 w 5010"/>
                <a:gd name="T21" fmla="*/ 2147483647 h 3263"/>
                <a:gd name="T22" fmla="*/ 2147483647 w 5010"/>
                <a:gd name="T23" fmla="*/ 2147483647 h 3263"/>
                <a:gd name="T24" fmla="*/ 2147483647 w 5010"/>
                <a:gd name="T25" fmla="*/ 2147483647 h 3263"/>
                <a:gd name="T26" fmla="*/ 2147483647 w 5010"/>
                <a:gd name="T27" fmla="*/ 2147483647 h 3263"/>
                <a:gd name="T28" fmla="*/ 2147483647 w 5010"/>
                <a:gd name="T29" fmla="*/ 2147483647 h 3263"/>
                <a:gd name="T30" fmla="*/ 2147483647 w 5010"/>
                <a:gd name="T31" fmla="*/ 2147483647 h 3263"/>
                <a:gd name="T32" fmla="*/ 2147483647 w 5010"/>
                <a:gd name="T33" fmla="*/ 2147483647 h 3263"/>
                <a:gd name="T34" fmla="*/ 2147483647 w 5010"/>
                <a:gd name="T35" fmla="*/ 2147483647 h 3263"/>
                <a:gd name="T36" fmla="*/ 2147483647 w 5010"/>
                <a:gd name="T37" fmla="*/ 2147483647 h 3263"/>
                <a:gd name="T38" fmla="*/ 2147483647 w 5010"/>
                <a:gd name="T39" fmla="*/ 2147483647 h 3263"/>
                <a:gd name="T40" fmla="*/ 2147483647 w 5010"/>
                <a:gd name="T41" fmla="*/ 0 h 3263"/>
                <a:gd name="T42" fmla="*/ 2147483647 w 5010"/>
                <a:gd name="T43" fmla="*/ 2147483647 h 3263"/>
                <a:gd name="T44" fmla="*/ 2147483647 w 5010"/>
                <a:gd name="T45" fmla="*/ 2147483647 h 3263"/>
                <a:gd name="T46" fmla="*/ 2147483647 w 5010"/>
                <a:gd name="T47" fmla="*/ 2147483647 h 3263"/>
                <a:gd name="T48" fmla="*/ 2147483647 w 5010"/>
                <a:gd name="T49" fmla="*/ 2147483647 h 3263"/>
                <a:gd name="T50" fmla="*/ 2147483647 w 5010"/>
                <a:gd name="T51" fmla="*/ 2147483647 h 3263"/>
                <a:gd name="T52" fmla="*/ 2147483647 w 5010"/>
                <a:gd name="T53" fmla="*/ 2147483647 h 3263"/>
                <a:gd name="T54" fmla="*/ 2147483647 w 5010"/>
                <a:gd name="T55" fmla="*/ 2147483647 h 3263"/>
                <a:gd name="T56" fmla="*/ 2147483647 w 5010"/>
                <a:gd name="T57" fmla="*/ 2147483647 h 3263"/>
                <a:gd name="T58" fmla="*/ 2147483647 w 5010"/>
                <a:gd name="T59" fmla="*/ 2147483647 h 3263"/>
                <a:gd name="T60" fmla="*/ 2147483647 w 5010"/>
                <a:gd name="T61" fmla="*/ 2147483647 h 3263"/>
                <a:gd name="T62" fmla="*/ 2147483647 w 5010"/>
                <a:gd name="T63" fmla="*/ 2147483647 h 3263"/>
                <a:gd name="T64" fmla="*/ 2147483647 w 5010"/>
                <a:gd name="T65" fmla="*/ 2147483647 h 3263"/>
                <a:gd name="T66" fmla="*/ 2147483647 w 5010"/>
                <a:gd name="T67" fmla="*/ 2147483647 h 3263"/>
                <a:gd name="T68" fmla="*/ 2147483647 w 5010"/>
                <a:gd name="T69" fmla="*/ 2147483647 h 3263"/>
                <a:gd name="T70" fmla="*/ 2147483647 w 5010"/>
                <a:gd name="T71" fmla="*/ 2147483647 h 3263"/>
                <a:gd name="T72" fmla="*/ 2147483647 w 5010"/>
                <a:gd name="T73" fmla="*/ 2147483647 h 3263"/>
                <a:gd name="T74" fmla="*/ 2147483647 w 5010"/>
                <a:gd name="T75" fmla="*/ 2147483647 h 3263"/>
                <a:gd name="T76" fmla="*/ 2147483647 w 5010"/>
                <a:gd name="T77" fmla="*/ 2147483647 h 3263"/>
                <a:gd name="T78" fmla="*/ 2147483647 w 5010"/>
                <a:gd name="T79" fmla="*/ 2147483647 h 3263"/>
                <a:gd name="T80" fmla="*/ 2147483647 w 5010"/>
                <a:gd name="T81" fmla="*/ 2147483647 h 3263"/>
                <a:gd name="T82" fmla="*/ 2147483647 w 5010"/>
                <a:gd name="T83" fmla="*/ 2147483647 h 3263"/>
                <a:gd name="T84" fmla="*/ 2147483647 w 5010"/>
                <a:gd name="T85" fmla="*/ 2147483647 h 3263"/>
                <a:gd name="T86" fmla="*/ 2147483647 w 5010"/>
                <a:gd name="T87" fmla="*/ 2147483647 h 3263"/>
                <a:gd name="T88" fmla="*/ 2147483647 w 5010"/>
                <a:gd name="T89" fmla="*/ 2147483647 h 3263"/>
                <a:gd name="T90" fmla="*/ 2147483647 w 5010"/>
                <a:gd name="T91" fmla="*/ 2147483647 h 3263"/>
                <a:gd name="T92" fmla="*/ 2147483647 w 5010"/>
                <a:gd name="T93" fmla="*/ 2147483647 h 3263"/>
                <a:gd name="T94" fmla="*/ 2147483647 w 5010"/>
                <a:gd name="T95" fmla="*/ 2147483647 h 32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10"/>
                <a:gd name="T145" fmla="*/ 0 h 3263"/>
                <a:gd name="T146" fmla="*/ 5010 w 5010"/>
                <a:gd name="T147" fmla="*/ 3263 h 32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10" h="3263">
                  <a:moveTo>
                    <a:pt x="4879" y="2532"/>
                  </a:moveTo>
                  <a:lnTo>
                    <a:pt x="4991" y="2517"/>
                  </a:lnTo>
                  <a:lnTo>
                    <a:pt x="5010" y="2419"/>
                  </a:lnTo>
                  <a:lnTo>
                    <a:pt x="4939" y="2367"/>
                  </a:lnTo>
                  <a:lnTo>
                    <a:pt x="4826" y="2367"/>
                  </a:lnTo>
                  <a:lnTo>
                    <a:pt x="4740" y="2310"/>
                  </a:lnTo>
                  <a:lnTo>
                    <a:pt x="4714" y="2254"/>
                  </a:lnTo>
                  <a:lnTo>
                    <a:pt x="4856" y="2115"/>
                  </a:lnTo>
                  <a:lnTo>
                    <a:pt x="4800" y="2052"/>
                  </a:lnTo>
                  <a:lnTo>
                    <a:pt x="4684" y="2055"/>
                  </a:lnTo>
                  <a:lnTo>
                    <a:pt x="4654" y="2127"/>
                  </a:lnTo>
                  <a:lnTo>
                    <a:pt x="4624" y="1905"/>
                  </a:lnTo>
                  <a:lnTo>
                    <a:pt x="4579" y="1864"/>
                  </a:lnTo>
                  <a:lnTo>
                    <a:pt x="4639" y="1703"/>
                  </a:lnTo>
                  <a:lnTo>
                    <a:pt x="4763" y="1538"/>
                  </a:lnTo>
                  <a:lnTo>
                    <a:pt x="4894" y="1534"/>
                  </a:lnTo>
                  <a:lnTo>
                    <a:pt x="4939" y="1418"/>
                  </a:lnTo>
                  <a:lnTo>
                    <a:pt x="4804" y="1290"/>
                  </a:lnTo>
                  <a:lnTo>
                    <a:pt x="4684" y="1422"/>
                  </a:lnTo>
                  <a:lnTo>
                    <a:pt x="4489" y="1395"/>
                  </a:lnTo>
                  <a:lnTo>
                    <a:pt x="4380" y="1238"/>
                  </a:lnTo>
                  <a:lnTo>
                    <a:pt x="4200" y="1249"/>
                  </a:lnTo>
                  <a:lnTo>
                    <a:pt x="4185" y="1373"/>
                  </a:lnTo>
                  <a:lnTo>
                    <a:pt x="4136" y="1470"/>
                  </a:lnTo>
                  <a:lnTo>
                    <a:pt x="4024" y="1500"/>
                  </a:lnTo>
                  <a:lnTo>
                    <a:pt x="4028" y="1272"/>
                  </a:lnTo>
                  <a:lnTo>
                    <a:pt x="3840" y="1069"/>
                  </a:lnTo>
                  <a:lnTo>
                    <a:pt x="3645" y="1189"/>
                  </a:lnTo>
                  <a:lnTo>
                    <a:pt x="3476" y="1350"/>
                  </a:lnTo>
                  <a:lnTo>
                    <a:pt x="3398" y="1245"/>
                  </a:lnTo>
                  <a:lnTo>
                    <a:pt x="3263" y="1373"/>
                  </a:lnTo>
                  <a:lnTo>
                    <a:pt x="3101" y="1174"/>
                  </a:lnTo>
                  <a:lnTo>
                    <a:pt x="3199" y="1088"/>
                  </a:lnTo>
                  <a:lnTo>
                    <a:pt x="3210" y="938"/>
                  </a:lnTo>
                  <a:lnTo>
                    <a:pt x="3248" y="765"/>
                  </a:lnTo>
                  <a:lnTo>
                    <a:pt x="3101" y="597"/>
                  </a:lnTo>
                  <a:lnTo>
                    <a:pt x="3079" y="304"/>
                  </a:lnTo>
                  <a:lnTo>
                    <a:pt x="2936" y="64"/>
                  </a:lnTo>
                  <a:lnTo>
                    <a:pt x="2741" y="94"/>
                  </a:lnTo>
                  <a:lnTo>
                    <a:pt x="2584" y="263"/>
                  </a:lnTo>
                  <a:lnTo>
                    <a:pt x="2153" y="72"/>
                  </a:lnTo>
                  <a:lnTo>
                    <a:pt x="1875" y="0"/>
                  </a:lnTo>
                  <a:lnTo>
                    <a:pt x="1560" y="177"/>
                  </a:lnTo>
                  <a:lnTo>
                    <a:pt x="1373" y="345"/>
                  </a:lnTo>
                  <a:lnTo>
                    <a:pt x="1354" y="492"/>
                  </a:lnTo>
                  <a:lnTo>
                    <a:pt x="1133" y="488"/>
                  </a:lnTo>
                  <a:lnTo>
                    <a:pt x="600" y="709"/>
                  </a:lnTo>
                  <a:lnTo>
                    <a:pt x="124" y="855"/>
                  </a:lnTo>
                  <a:lnTo>
                    <a:pt x="173" y="1080"/>
                  </a:lnTo>
                  <a:lnTo>
                    <a:pt x="214" y="1159"/>
                  </a:lnTo>
                  <a:lnTo>
                    <a:pt x="109" y="1234"/>
                  </a:lnTo>
                  <a:lnTo>
                    <a:pt x="109" y="1320"/>
                  </a:lnTo>
                  <a:lnTo>
                    <a:pt x="263" y="1362"/>
                  </a:lnTo>
                  <a:lnTo>
                    <a:pt x="263" y="1437"/>
                  </a:lnTo>
                  <a:lnTo>
                    <a:pt x="45" y="1602"/>
                  </a:lnTo>
                  <a:lnTo>
                    <a:pt x="101" y="1677"/>
                  </a:lnTo>
                  <a:lnTo>
                    <a:pt x="206" y="1752"/>
                  </a:lnTo>
                  <a:lnTo>
                    <a:pt x="263" y="1815"/>
                  </a:lnTo>
                  <a:lnTo>
                    <a:pt x="221" y="1894"/>
                  </a:lnTo>
                  <a:lnTo>
                    <a:pt x="146" y="1943"/>
                  </a:lnTo>
                  <a:lnTo>
                    <a:pt x="143" y="2048"/>
                  </a:lnTo>
                  <a:lnTo>
                    <a:pt x="248" y="2115"/>
                  </a:lnTo>
                  <a:lnTo>
                    <a:pt x="169" y="2172"/>
                  </a:lnTo>
                  <a:lnTo>
                    <a:pt x="131" y="2254"/>
                  </a:lnTo>
                  <a:lnTo>
                    <a:pt x="210" y="2340"/>
                  </a:lnTo>
                  <a:lnTo>
                    <a:pt x="180" y="2393"/>
                  </a:lnTo>
                  <a:lnTo>
                    <a:pt x="79" y="2412"/>
                  </a:lnTo>
                  <a:lnTo>
                    <a:pt x="26" y="2517"/>
                  </a:lnTo>
                  <a:lnTo>
                    <a:pt x="0" y="3199"/>
                  </a:lnTo>
                  <a:lnTo>
                    <a:pt x="390" y="3225"/>
                  </a:lnTo>
                  <a:lnTo>
                    <a:pt x="634" y="3263"/>
                  </a:lnTo>
                  <a:lnTo>
                    <a:pt x="739" y="3229"/>
                  </a:lnTo>
                  <a:lnTo>
                    <a:pt x="833" y="3042"/>
                  </a:lnTo>
                  <a:lnTo>
                    <a:pt x="1073" y="3199"/>
                  </a:lnTo>
                  <a:lnTo>
                    <a:pt x="1699" y="2693"/>
                  </a:lnTo>
                  <a:lnTo>
                    <a:pt x="1699" y="2490"/>
                  </a:lnTo>
                  <a:lnTo>
                    <a:pt x="1526" y="2112"/>
                  </a:lnTo>
                  <a:lnTo>
                    <a:pt x="1706" y="1920"/>
                  </a:lnTo>
                  <a:lnTo>
                    <a:pt x="1924" y="1864"/>
                  </a:lnTo>
                  <a:lnTo>
                    <a:pt x="2081" y="1917"/>
                  </a:lnTo>
                  <a:lnTo>
                    <a:pt x="2224" y="1804"/>
                  </a:lnTo>
                  <a:lnTo>
                    <a:pt x="2423" y="1842"/>
                  </a:lnTo>
                  <a:lnTo>
                    <a:pt x="2438" y="1992"/>
                  </a:lnTo>
                  <a:lnTo>
                    <a:pt x="2580" y="2055"/>
                  </a:lnTo>
                  <a:lnTo>
                    <a:pt x="2738" y="2247"/>
                  </a:lnTo>
                  <a:lnTo>
                    <a:pt x="2861" y="2097"/>
                  </a:lnTo>
                  <a:lnTo>
                    <a:pt x="3131" y="2119"/>
                  </a:lnTo>
                  <a:lnTo>
                    <a:pt x="3218" y="2187"/>
                  </a:lnTo>
                  <a:lnTo>
                    <a:pt x="3450" y="2164"/>
                  </a:lnTo>
                  <a:lnTo>
                    <a:pt x="3608" y="2333"/>
                  </a:lnTo>
                  <a:lnTo>
                    <a:pt x="3750" y="2532"/>
                  </a:lnTo>
                  <a:lnTo>
                    <a:pt x="4279" y="2419"/>
                  </a:lnTo>
                  <a:lnTo>
                    <a:pt x="4376" y="2629"/>
                  </a:lnTo>
                  <a:lnTo>
                    <a:pt x="4485" y="2629"/>
                  </a:lnTo>
                  <a:lnTo>
                    <a:pt x="4703" y="2697"/>
                  </a:lnTo>
                  <a:lnTo>
                    <a:pt x="4991" y="2719"/>
                  </a:lnTo>
                  <a:lnTo>
                    <a:pt x="4879" y="2532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26" name="Freeform 7"/>
            <p:cNvSpPr>
              <a:spLocks/>
            </p:cNvSpPr>
            <p:nvPr/>
          </p:nvSpPr>
          <p:spPr bwMode="auto">
            <a:xfrm>
              <a:off x="201415" y="3044889"/>
              <a:ext cx="847546" cy="420419"/>
            </a:xfrm>
            <a:custGeom>
              <a:avLst/>
              <a:gdLst>
                <a:gd name="T0" fmla="*/ 2147483647 w 6020"/>
                <a:gd name="T1" fmla="*/ 2147483647 h 3630"/>
                <a:gd name="T2" fmla="*/ 2147483647 w 6020"/>
                <a:gd name="T3" fmla="*/ 2147483647 h 3630"/>
                <a:gd name="T4" fmla="*/ 2147483647 w 6020"/>
                <a:gd name="T5" fmla="*/ 2147483647 h 3630"/>
                <a:gd name="T6" fmla="*/ 2147483647 w 6020"/>
                <a:gd name="T7" fmla="*/ 2147483647 h 3630"/>
                <a:gd name="T8" fmla="*/ 2147483647 w 6020"/>
                <a:gd name="T9" fmla="*/ 2147483647 h 3630"/>
                <a:gd name="T10" fmla="*/ 2147483647 w 6020"/>
                <a:gd name="T11" fmla="*/ 2147483647 h 3630"/>
                <a:gd name="T12" fmla="*/ 2147483647 w 6020"/>
                <a:gd name="T13" fmla="*/ 2147483647 h 3630"/>
                <a:gd name="T14" fmla="*/ 2147483647 w 6020"/>
                <a:gd name="T15" fmla="*/ 2147483647 h 3630"/>
                <a:gd name="T16" fmla="*/ 2147483647 w 6020"/>
                <a:gd name="T17" fmla="*/ 2147483647 h 3630"/>
                <a:gd name="T18" fmla="*/ 2147483647 w 6020"/>
                <a:gd name="T19" fmla="*/ 2147483647 h 3630"/>
                <a:gd name="T20" fmla="*/ 2147483647 w 6020"/>
                <a:gd name="T21" fmla="*/ 2147483647 h 3630"/>
                <a:gd name="T22" fmla="*/ 2147483647 w 6020"/>
                <a:gd name="T23" fmla="*/ 2147483647 h 3630"/>
                <a:gd name="T24" fmla="*/ 2147483647 w 6020"/>
                <a:gd name="T25" fmla="*/ 2147483647 h 3630"/>
                <a:gd name="T26" fmla="*/ 2147483647 w 6020"/>
                <a:gd name="T27" fmla="*/ 2147483647 h 3630"/>
                <a:gd name="T28" fmla="*/ 2147483647 w 6020"/>
                <a:gd name="T29" fmla="*/ 2147483647 h 3630"/>
                <a:gd name="T30" fmla="*/ 2147483647 w 6020"/>
                <a:gd name="T31" fmla="*/ 2147483647 h 3630"/>
                <a:gd name="T32" fmla="*/ 2147483647 w 6020"/>
                <a:gd name="T33" fmla="*/ 0 h 3630"/>
                <a:gd name="T34" fmla="*/ 2147483647 w 6020"/>
                <a:gd name="T35" fmla="*/ 2147483647 h 3630"/>
                <a:gd name="T36" fmla="*/ 2147483647 w 6020"/>
                <a:gd name="T37" fmla="*/ 2147483647 h 3630"/>
                <a:gd name="T38" fmla="*/ 2147483647 w 6020"/>
                <a:gd name="T39" fmla="*/ 2147483647 h 3630"/>
                <a:gd name="T40" fmla="*/ 2147483647 w 6020"/>
                <a:gd name="T41" fmla="*/ 2147483647 h 3630"/>
                <a:gd name="T42" fmla="*/ 2147483647 w 6020"/>
                <a:gd name="T43" fmla="*/ 2147483647 h 3630"/>
                <a:gd name="T44" fmla="*/ 2147483647 w 6020"/>
                <a:gd name="T45" fmla="*/ 2147483647 h 3630"/>
                <a:gd name="T46" fmla="*/ 2147483647 w 6020"/>
                <a:gd name="T47" fmla="*/ 2147483647 h 3630"/>
                <a:gd name="T48" fmla="*/ 2147483647 w 6020"/>
                <a:gd name="T49" fmla="*/ 2147483647 h 3630"/>
                <a:gd name="T50" fmla="*/ 2147483647 w 6020"/>
                <a:gd name="T51" fmla="*/ 2147483647 h 3630"/>
                <a:gd name="T52" fmla="*/ 2147483647 w 6020"/>
                <a:gd name="T53" fmla="*/ 2147483647 h 3630"/>
                <a:gd name="T54" fmla="*/ 2147483647 w 6020"/>
                <a:gd name="T55" fmla="*/ 2147483647 h 3630"/>
                <a:gd name="T56" fmla="*/ 2147483647 w 6020"/>
                <a:gd name="T57" fmla="*/ 2147483647 h 3630"/>
                <a:gd name="T58" fmla="*/ 2147483647 w 6020"/>
                <a:gd name="T59" fmla="*/ 2147483647 h 3630"/>
                <a:gd name="T60" fmla="*/ 2147483647 w 6020"/>
                <a:gd name="T61" fmla="*/ 2147483647 h 3630"/>
                <a:gd name="T62" fmla="*/ 2147483647 w 6020"/>
                <a:gd name="T63" fmla="*/ 2147483647 h 3630"/>
                <a:gd name="T64" fmla="*/ 2147483647 w 6020"/>
                <a:gd name="T65" fmla="*/ 2147483647 h 3630"/>
                <a:gd name="T66" fmla="*/ 2147483647 w 6020"/>
                <a:gd name="T67" fmla="*/ 2147483647 h 3630"/>
                <a:gd name="T68" fmla="*/ 2147483647 w 6020"/>
                <a:gd name="T69" fmla="*/ 2147483647 h 3630"/>
                <a:gd name="T70" fmla="*/ 2147483647 w 6020"/>
                <a:gd name="T71" fmla="*/ 2147483647 h 36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20"/>
                <a:gd name="T109" fmla="*/ 0 h 3630"/>
                <a:gd name="T110" fmla="*/ 6020 w 6020"/>
                <a:gd name="T111" fmla="*/ 3630 h 36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20" h="3630">
                  <a:moveTo>
                    <a:pt x="360" y="3231"/>
                  </a:moveTo>
                  <a:lnTo>
                    <a:pt x="360" y="3051"/>
                  </a:lnTo>
                  <a:lnTo>
                    <a:pt x="0" y="2750"/>
                  </a:lnTo>
                  <a:lnTo>
                    <a:pt x="340" y="2280"/>
                  </a:lnTo>
                  <a:lnTo>
                    <a:pt x="540" y="2240"/>
                  </a:lnTo>
                  <a:lnTo>
                    <a:pt x="610" y="2070"/>
                  </a:lnTo>
                  <a:lnTo>
                    <a:pt x="590" y="1980"/>
                  </a:lnTo>
                  <a:lnTo>
                    <a:pt x="480" y="1890"/>
                  </a:lnTo>
                  <a:lnTo>
                    <a:pt x="670" y="1350"/>
                  </a:lnTo>
                  <a:lnTo>
                    <a:pt x="900" y="1340"/>
                  </a:lnTo>
                  <a:lnTo>
                    <a:pt x="1020" y="1250"/>
                  </a:lnTo>
                  <a:lnTo>
                    <a:pt x="1030" y="1030"/>
                  </a:lnTo>
                  <a:lnTo>
                    <a:pt x="1130" y="920"/>
                  </a:lnTo>
                  <a:lnTo>
                    <a:pt x="1270" y="870"/>
                  </a:lnTo>
                  <a:lnTo>
                    <a:pt x="1380" y="950"/>
                  </a:lnTo>
                  <a:lnTo>
                    <a:pt x="1530" y="1290"/>
                  </a:lnTo>
                  <a:lnTo>
                    <a:pt x="1550" y="1520"/>
                  </a:lnTo>
                  <a:lnTo>
                    <a:pt x="1690" y="1660"/>
                  </a:lnTo>
                  <a:lnTo>
                    <a:pt x="1950" y="1620"/>
                  </a:lnTo>
                  <a:lnTo>
                    <a:pt x="2070" y="1620"/>
                  </a:lnTo>
                  <a:lnTo>
                    <a:pt x="2090" y="1430"/>
                  </a:lnTo>
                  <a:lnTo>
                    <a:pt x="2000" y="1290"/>
                  </a:lnTo>
                  <a:lnTo>
                    <a:pt x="2020" y="850"/>
                  </a:lnTo>
                  <a:lnTo>
                    <a:pt x="2190" y="900"/>
                  </a:lnTo>
                  <a:lnTo>
                    <a:pt x="2380" y="810"/>
                  </a:lnTo>
                  <a:lnTo>
                    <a:pt x="2600" y="760"/>
                  </a:lnTo>
                  <a:lnTo>
                    <a:pt x="2620" y="500"/>
                  </a:lnTo>
                  <a:lnTo>
                    <a:pt x="2760" y="490"/>
                  </a:lnTo>
                  <a:lnTo>
                    <a:pt x="2930" y="560"/>
                  </a:lnTo>
                  <a:lnTo>
                    <a:pt x="3080" y="450"/>
                  </a:lnTo>
                  <a:lnTo>
                    <a:pt x="3280" y="450"/>
                  </a:lnTo>
                  <a:lnTo>
                    <a:pt x="3390" y="300"/>
                  </a:lnTo>
                  <a:lnTo>
                    <a:pt x="3620" y="140"/>
                  </a:lnTo>
                  <a:lnTo>
                    <a:pt x="3680" y="0"/>
                  </a:lnTo>
                  <a:lnTo>
                    <a:pt x="3740" y="110"/>
                  </a:lnTo>
                  <a:lnTo>
                    <a:pt x="3950" y="110"/>
                  </a:lnTo>
                  <a:lnTo>
                    <a:pt x="4080" y="390"/>
                  </a:lnTo>
                  <a:lnTo>
                    <a:pt x="4300" y="390"/>
                  </a:lnTo>
                  <a:lnTo>
                    <a:pt x="4450" y="240"/>
                  </a:lnTo>
                  <a:lnTo>
                    <a:pt x="4690" y="230"/>
                  </a:lnTo>
                  <a:lnTo>
                    <a:pt x="4800" y="520"/>
                  </a:lnTo>
                  <a:lnTo>
                    <a:pt x="5380" y="630"/>
                  </a:lnTo>
                  <a:lnTo>
                    <a:pt x="5460" y="720"/>
                  </a:lnTo>
                  <a:lnTo>
                    <a:pt x="5470" y="930"/>
                  </a:lnTo>
                  <a:lnTo>
                    <a:pt x="5660" y="1030"/>
                  </a:lnTo>
                  <a:lnTo>
                    <a:pt x="5770" y="1170"/>
                  </a:lnTo>
                  <a:lnTo>
                    <a:pt x="5800" y="1320"/>
                  </a:lnTo>
                  <a:lnTo>
                    <a:pt x="5940" y="1410"/>
                  </a:lnTo>
                  <a:lnTo>
                    <a:pt x="5860" y="1620"/>
                  </a:lnTo>
                  <a:lnTo>
                    <a:pt x="5890" y="1730"/>
                  </a:lnTo>
                  <a:lnTo>
                    <a:pt x="6020" y="1760"/>
                  </a:lnTo>
                  <a:lnTo>
                    <a:pt x="5930" y="1930"/>
                  </a:lnTo>
                  <a:lnTo>
                    <a:pt x="5990" y="2060"/>
                  </a:lnTo>
                  <a:lnTo>
                    <a:pt x="6020" y="2320"/>
                  </a:lnTo>
                  <a:lnTo>
                    <a:pt x="5740" y="2670"/>
                  </a:lnTo>
                  <a:lnTo>
                    <a:pt x="5310" y="2670"/>
                  </a:lnTo>
                  <a:lnTo>
                    <a:pt x="5200" y="2980"/>
                  </a:lnTo>
                  <a:lnTo>
                    <a:pt x="4990" y="3100"/>
                  </a:lnTo>
                  <a:lnTo>
                    <a:pt x="4750" y="3100"/>
                  </a:lnTo>
                  <a:lnTo>
                    <a:pt x="4680" y="3050"/>
                  </a:lnTo>
                  <a:lnTo>
                    <a:pt x="4500" y="3250"/>
                  </a:lnTo>
                  <a:lnTo>
                    <a:pt x="4480" y="3360"/>
                  </a:lnTo>
                  <a:lnTo>
                    <a:pt x="4180" y="3620"/>
                  </a:lnTo>
                  <a:lnTo>
                    <a:pt x="3740" y="3160"/>
                  </a:lnTo>
                  <a:lnTo>
                    <a:pt x="3400" y="3150"/>
                  </a:lnTo>
                  <a:lnTo>
                    <a:pt x="3130" y="3370"/>
                  </a:lnTo>
                  <a:lnTo>
                    <a:pt x="2680" y="3340"/>
                  </a:lnTo>
                  <a:lnTo>
                    <a:pt x="2290" y="3590"/>
                  </a:lnTo>
                  <a:lnTo>
                    <a:pt x="2090" y="3550"/>
                  </a:lnTo>
                  <a:lnTo>
                    <a:pt x="1960" y="3630"/>
                  </a:lnTo>
                  <a:lnTo>
                    <a:pt x="1350" y="3250"/>
                  </a:lnTo>
                  <a:lnTo>
                    <a:pt x="360" y="3231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27" name="Freeform 8"/>
            <p:cNvSpPr>
              <a:spLocks/>
            </p:cNvSpPr>
            <p:nvPr/>
          </p:nvSpPr>
          <p:spPr bwMode="auto">
            <a:xfrm>
              <a:off x="240052" y="3387634"/>
              <a:ext cx="886071" cy="434983"/>
            </a:xfrm>
            <a:custGeom>
              <a:avLst/>
              <a:gdLst>
                <a:gd name="T0" fmla="*/ 0 w 6301"/>
                <a:gd name="T1" fmla="*/ 2147483647 h 3754"/>
                <a:gd name="T2" fmla="*/ 2147483647 w 6301"/>
                <a:gd name="T3" fmla="*/ 2147483647 h 3754"/>
                <a:gd name="T4" fmla="*/ 2147483647 w 6301"/>
                <a:gd name="T5" fmla="*/ 2147483647 h 3754"/>
                <a:gd name="T6" fmla="*/ 2147483647 w 6301"/>
                <a:gd name="T7" fmla="*/ 2147483647 h 3754"/>
                <a:gd name="T8" fmla="*/ 2147483647 w 6301"/>
                <a:gd name="T9" fmla="*/ 2147483647 h 3754"/>
                <a:gd name="T10" fmla="*/ 2147483647 w 6301"/>
                <a:gd name="T11" fmla="*/ 2147483647 h 3754"/>
                <a:gd name="T12" fmla="*/ 2147483647 w 6301"/>
                <a:gd name="T13" fmla="*/ 2147483647 h 3754"/>
                <a:gd name="T14" fmla="*/ 2147483647 w 6301"/>
                <a:gd name="T15" fmla="*/ 2147483647 h 3754"/>
                <a:gd name="T16" fmla="*/ 2147483647 w 6301"/>
                <a:gd name="T17" fmla="*/ 2147483647 h 3754"/>
                <a:gd name="T18" fmla="*/ 2147483647 w 6301"/>
                <a:gd name="T19" fmla="*/ 2147483647 h 3754"/>
                <a:gd name="T20" fmla="*/ 2147483647 w 6301"/>
                <a:gd name="T21" fmla="*/ 2147483647 h 3754"/>
                <a:gd name="T22" fmla="*/ 2147483647 w 6301"/>
                <a:gd name="T23" fmla="*/ 2147483647 h 3754"/>
                <a:gd name="T24" fmla="*/ 2147483647 w 6301"/>
                <a:gd name="T25" fmla="*/ 2147483647 h 3754"/>
                <a:gd name="T26" fmla="*/ 2147483647 w 6301"/>
                <a:gd name="T27" fmla="*/ 2147483647 h 3754"/>
                <a:gd name="T28" fmla="*/ 2147483647 w 6301"/>
                <a:gd name="T29" fmla="*/ 2147483647 h 3754"/>
                <a:gd name="T30" fmla="*/ 2147483647 w 6301"/>
                <a:gd name="T31" fmla="*/ 2147483647 h 3754"/>
                <a:gd name="T32" fmla="*/ 2147483647 w 6301"/>
                <a:gd name="T33" fmla="*/ 2147483647 h 3754"/>
                <a:gd name="T34" fmla="*/ 2147483647 w 6301"/>
                <a:gd name="T35" fmla="*/ 2147483647 h 3754"/>
                <a:gd name="T36" fmla="*/ 2147483647 w 6301"/>
                <a:gd name="T37" fmla="*/ 2147483647 h 3754"/>
                <a:gd name="T38" fmla="*/ 2147483647 w 6301"/>
                <a:gd name="T39" fmla="*/ 2147483647 h 3754"/>
                <a:gd name="T40" fmla="*/ 2147483647 w 6301"/>
                <a:gd name="T41" fmla="*/ 2147483647 h 3754"/>
                <a:gd name="T42" fmla="*/ 2147483647 w 6301"/>
                <a:gd name="T43" fmla="*/ 2147483647 h 3754"/>
                <a:gd name="T44" fmla="*/ 2147483647 w 6301"/>
                <a:gd name="T45" fmla="*/ 2147483647 h 3754"/>
                <a:gd name="T46" fmla="*/ 2147483647 w 6301"/>
                <a:gd name="T47" fmla="*/ 2147483647 h 3754"/>
                <a:gd name="T48" fmla="*/ 2147483647 w 6301"/>
                <a:gd name="T49" fmla="*/ 2147483647 h 3754"/>
                <a:gd name="T50" fmla="*/ 2147483647 w 6301"/>
                <a:gd name="T51" fmla="*/ 2147483647 h 3754"/>
                <a:gd name="T52" fmla="*/ 2147483647 w 6301"/>
                <a:gd name="T53" fmla="*/ 2147483647 h 3754"/>
                <a:gd name="T54" fmla="*/ 2147483647 w 6301"/>
                <a:gd name="T55" fmla="*/ 2147483647 h 3754"/>
                <a:gd name="T56" fmla="*/ 2147483647 w 6301"/>
                <a:gd name="T57" fmla="*/ 2147483647 h 3754"/>
                <a:gd name="T58" fmla="*/ 2147483647 w 6301"/>
                <a:gd name="T59" fmla="*/ 2147483647 h 3754"/>
                <a:gd name="T60" fmla="*/ 2147483647 w 6301"/>
                <a:gd name="T61" fmla="*/ 2147483647 h 3754"/>
                <a:gd name="T62" fmla="*/ 2147483647 w 6301"/>
                <a:gd name="T63" fmla="*/ 2147483647 h 3754"/>
                <a:gd name="T64" fmla="*/ 2147483647 w 6301"/>
                <a:gd name="T65" fmla="*/ 0 h 3754"/>
                <a:gd name="T66" fmla="*/ 2147483647 w 6301"/>
                <a:gd name="T67" fmla="*/ 2147483647 h 3754"/>
                <a:gd name="T68" fmla="*/ 2147483647 w 6301"/>
                <a:gd name="T69" fmla="*/ 2147483647 h 3754"/>
                <a:gd name="T70" fmla="*/ 2147483647 w 6301"/>
                <a:gd name="T71" fmla="*/ 2147483647 h 3754"/>
                <a:gd name="T72" fmla="*/ 2147483647 w 6301"/>
                <a:gd name="T73" fmla="*/ 2147483647 h 3754"/>
                <a:gd name="T74" fmla="*/ 2147483647 w 6301"/>
                <a:gd name="T75" fmla="*/ 2147483647 h 3754"/>
                <a:gd name="T76" fmla="*/ 2147483647 w 6301"/>
                <a:gd name="T77" fmla="*/ 2147483647 h 3754"/>
                <a:gd name="T78" fmla="*/ 2147483647 w 6301"/>
                <a:gd name="T79" fmla="*/ 2147483647 h 37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01"/>
                <a:gd name="T121" fmla="*/ 0 h 3754"/>
                <a:gd name="T122" fmla="*/ 6301 w 6301"/>
                <a:gd name="T123" fmla="*/ 3754 h 37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01" h="3754">
                  <a:moveTo>
                    <a:pt x="93" y="251"/>
                  </a:moveTo>
                  <a:lnTo>
                    <a:pt x="0" y="341"/>
                  </a:lnTo>
                  <a:lnTo>
                    <a:pt x="9" y="608"/>
                  </a:lnTo>
                  <a:lnTo>
                    <a:pt x="125" y="691"/>
                  </a:lnTo>
                  <a:lnTo>
                    <a:pt x="242" y="541"/>
                  </a:lnTo>
                  <a:lnTo>
                    <a:pt x="375" y="708"/>
                  </a:lnTo>
                  <a:lnTo>
                    <a:pt x="566" y="716"/>
                  </a:lnTo>
                  <a:lnTo>
                    <a:pt x="766" y="891"/>
                  </a:lnTo>
                  <a:lnTo>
                    <a:pt x="766" y="1082"/>
                  </a:lnTo>
                  <a:lnTo>
                    <a:pt x="883" y="1215"/>
                  </a:lnTo>
                  <a:lnTo>
                    <a:pt x="966" y="1740"/>
                  </a:lnTo>
                  <a:lnTo>
                    <a:pt x="1074" y="1948"/>
                  </a:lnTo>
                  <a:lnTo>
                    <a:pt x="974" y="2023"/>
                  </a:lnTo>
                  <a:lnTo>
                    <a:pt x="874" y="2014"/>
                  </a:lnTo>
                  <a:lnTo>
                    <a:pt x="791" y="1898"/>
                  </a:lnTo>
                  <a:lnTo>
                    <a:pt x="675" y="1873"/>
                  </a:lnTo>
                  <a:lnTo>
                    <a:pt x="633" y="1964"/>
                  </a:lnTo>
                  <a:lnTo>
                    <a:pt x="675" y="2081"/>
                  </a:lnTo>
                  <a:lnTo>
                    <a:pt x="1058" y="2389"/>
                  </a:lnTo>
                  <a:lnTo>
                    <a:pt x="1149" y="2289"/>
                  </a:lnTo>
                  <a:lnTo>
                    <a:pt x="1341" y="2264"/>
                  </a:lnTo>
                  <a:lnTo>
                    <a:pt x="1590" y="2297"/>
                  </a:lnTo>
                  <a:lnTo>
                    <a:pt x="1715" y="2214"/>
                  </a:lnTo>
                  <a:lnTo>
                    <a:pt x="2414" y="1981"/>
                  </a:lnTo>
                  <a:lnTo>
                    <a:pt x="2656" y="1923"/>
                  </a:lnTo>
                  <a:lnTo>
                    <a:pt x="2855" y="1989"/>
                  </a:lnTo>
                  <a:lnTo>
                    <a:pt x="3088" y="2206"/>
                  </a:lnTo>
                  <a:lnTo>
                    <a:pt x="3338" y="2372"/>
                  </a:lnTo>
                  <a:lnTo>
                    <a:pt x="3596" y="2206"/>
                  </a:lnTo>
                  <a:lnTo>
                    <a:pt x="3838" y="2314"/>
                  </a:lnTo>
                  <a:lnTo>
                    <a:pt x="3979" y="2431"/>
                  </a:lnTo>
                  <a:lnTo>
                    <a:pt x="3962" y="2739"/>
                  </a:lnTo>
                  <a:lnTo>
                    <a:pt x="4012" y="2764"/>
                  </a:lnTo>
                  <a:lnTo>
                    <a:pt x="4029" y="3130"/>
                  </a:lnTo>
                  <a:lnTo>
                    <a:pt x="3971" y="3163"/>
                  </a:lnTo>
                  <a:lnTo>
                    <a:pt x="3938" y="3330"/>
                  </a:lnTo>
                  <a:lnTo>
                    <a:pt x="4279" y="3305"/>
                  </a:lnTo>
                  <a:lnTo>
                    <a:pt x="4420" y="3213"/>
                  </a:lnTo>
                  <a:lnTo>
                    <a:pt x="4562" y="3305"/>
                  </a:lnTo>
                  <a:lnTo>
                    <a:pt x="4737" y="3296"/>
                  </a:lnTo>
                  <a:lnTo>
                    <a:pt x="4770" y="3205"/>
                  </a:lnTo>
                  <a:lnTo>
                    <a:pt x="5053" y="3196"/>
                  </a:lnTo>
                  <a:lnTo>
                    <a:pt x="5153" y="3330"/>
                  </a:lnTo>
                  <a:lnTo>
                    <a:pt x="5294" y="3379"/>
                  </a:lnTo>
                  <a:lnTo>
                    <a:pt x="5411" y="3271"/>
                  </a:lnTo>
                  <a:lnTo>
                    <a:pt x="5477" y="3163"/>
                  </a:lnTo>
                  <a:lnTo>
                    <a:pt x="5885" y="3563"/>
                  </a:lnTo>
                  <a:lnTo>
                    <a:pt x="6185" y="3754"/>
                  </a:lnTo>
                  <a:lnTo>
                    <a:pt x="6301" y="3737"/>
                  </a:lnTo>
                  <a:lnTo>
                    <a:pt x="6218" y="3171"/>
                  </a:lnTo>
                  <a:lnTo>
                    <a:pt x="5735" y="2955"/>
                  </a:lnTo>
                  <a:lnTo>
                    <a:pt x="5552" y="2739"/>
                  </a:lnTo>
                  <a:lnTo>
                    <a:pt x="5536" y="2481"/>
                  </a:lnTo>
                  <a:lnTo>
                    <a:pt x="5436" y="2331"/>
                  </a:lnTo>
                  <a:lnTo>
                    <a:pt x="5486" y="2106"/>
                  </a:lnTo>
                  <a:lnTo>
                    <a:pt x="5710" y="1665"/>
                  </a:lnTo>
                  <a:lnTo>
                    <a:pt x="5611" y="1507"/>
                  </a:lnTo>
                  <a:lnTo>
                    <a:pt x="5611" y="949"/>
                  </a:lnTo>
                  <a:lnTo>
                    <a:pt x="5694" y="757"/>
                  </a:lnTo>
                  <a:lnTo>
                    <a:pt x="5461" y="633"/>
                  </a:lnTo>
                  <a:lnTo>
                    <a:pt x="5361" y="699"/>
                  </a:lnTo>
                  <a:lnTo>
                    <a:pt x="5095" y="599"/>
                  </a:lnTo>
                  <a:lnTo>
                    <a:pt x="5086" y="358"/>
                  </a:lnTo>
                  <a:lnTo>
                    <a:pt x="5161" y="258"/>
                  </a:lnTo>
                  <a:lnTo>
                    <a:pt x="5178" y="200"/>
                  </a:lnTo>
                  <a:lnTo>
                    <a:pt x="4933" y="0"/>
                  </a:lnTo>
                  <a:lnTo>
                    <a:pt x="4723" y="120"/>
                  </a:lnTo>
                  <a:lnTo>
                    <a:pt x="4483" y="120"/>
                  </a:lnTo>
                  <a:lnTo>
                    <a:pt x="4413" y="70"/>
                  </a:lnTo>
                  <a:lnTo>
                    <a:pt x="4233" y="270"/>
                  </a:lnTo>
                  <a:lnTo>
                    <a:pt x="4213" y="380"/>
                  </a:lnTo>
                  <a:lnTo>
                    <a:pt x="3913" y="640"/>
                  </a:lnTo>
                  <a:lnTo>
                    <a:pt x="3473" y="180"/>
                  </a:lnTo>
                  <a:lnTo>
                    <a:pt x="3133" y="170"/>
                  </a:lnTo>
                  <a:lnTo>
                    <a:pt x="2863" y="390"/>
                  </a:lnTo>
                  <a:lnTo>
                    <a:pt x="2413" y="360"/>
                  </a:lnTo>
                  <a:lnTo>
                    <a:pt x="2023" y="610"/>
                  </a:lnTo>
                  <a:lnTo>
                    <a:pt x="1823" y="570"/>
                  </a:lnTo>
                  <a:lnTo>
                    <a:pt x="1693" y="650"/>
                  </a:lnTo>
                  <a:lnTo>
                    <a:pt x="1083" y="270"/>
                  </a:lnTo>
                  <a:lnTo>
                    <a:pt x="93" y="251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28" name="Freeform 9"/>
            <p:cNvSpPr>
              <a:spLocks/>
            </p:cNvSpPr>
            <p:nvPr/>
          </p:nvSpPr>
          <p:spPr bwMode="auto">
            <a:xfrm>
              <a:off x="387461" y="3743336"/>
              <a:ext cx="760551" cy="684270"/>
            </a:xfrm>
            <a:custGeom>
              <a:avLst/>
              <a:gdLst>
                <a:gd name="T0" fmla="*/ 2147483647 w 5010"/>
                <a:gd name="T1" fmla="*/ 2147483647 h 5526"/>
                <a:gd name="T2" fmla="*/ 2147483647 w 5010"/>
                <a:gd name="T3" fmla="*/ 2147483647 h 5526"/>
                <a:gd name="T4" fmla="*/ 2147483647 w 5010"/>
                <a:gd name="T5" fmla="*/ 2147483647 h 5526"/>
                <a:gd name="T6" fmla="*/ 2147483647 w 5010"/>
                <a:gd name="T7" fmla="*/ 2147483647 h 5526"/>
                <a:gd name="T8" fmla="*/ 2147483647 w 5010"/>
                <a:gd name="T9" fmla="*/ 2147483647 h 5526"/>
                <a:gd name="T10" fmla="*/ 2147483647 w 5010"/>
                <a:gd name="T11" fmla="*/ 2147483647 h 5526"/>
                <a:gd name="T12" fmla="*/ 2147483647 w 5010"/>
                <a:gd name="T13" fmla="*/ 2147483647 h 5526"/>
                <a:gd name="T14" fmla="*/ 2147483647 w 5010"/>
                <a:gd name="T15" fmla="*/ 2147483647 h 5526"/>
                <a:gd name="T16" fmla="*/ 2147483647 w 5010"/>
                <a:gd name="T17" fmla="*/ 2147483647 h 5526"/>
                <a:gd name="T18" fmla="*/ 2147483647 w 5010"/>
                <a:gd name="T19" fmla="*/ 2147483647 h 5526"/>
                <a:gd name="T20" fmla="*/ 2147483647 w 5010"/>
                <a:gd name="T21" fmla="*/ 2147483647 h 5526"/>
                <a:gd name="T22" fmla="*/ 2147483647 w 5010"/>
                <a:gd name="T23" fmla="*/ 2147483647 h 5526"/>
                <a:gd name="T24" fmla="*/ 2147483647 w 5010"/>
                <a:gd name="T25" fmla="*/ 2147483647 h 5526"/>
                <a:gd name="T26" fmla="*/ 2147483647 w 5010"/>
                <a:gd name="T27" fmla="*/ 2147483647 h 5526"/>
                <a:gd name="T28" fmla="*/ 2147483647 w 5010"/>
                <a:gd name="T29" fmla="*/ 2147483647 h 5526"/>
                <a:gd name="T30" fmla="*/ 2147483647 w 5010"/>
                <a:gd name="T31" fmla="*/ 2147483647 h 5526"/>
                <a:gd name="T32" fmla="*/ 2147483647 w 5010"/>
                <a:gd name="T33" fmla="*/ 2147483647 h 5526"/>
                <a:gd name="T34" fmla="*/ 2147483647 w 5010"/>
                <a:gd name="T35" fmla="*/ 2147483647 h 5526"/>
                <a:gd name="T36" fmla="*/ 2147483647 w 5010"/>
                <a:gd name="T37" fmla="*/ 2147483647 h 5526"/>
                <a:gd name="T38" fmla="*/ 2147483647 w 5010"/>
                <a:gd name="T39" fmla="*/ 2147483647 h 5526"/>
                <a:gd name="T40" fmla="*/ 2147483647 w 5010"/>
                <a:gd name="T41" fmla="*/ 2147483647 h 5526"/>
                <a:gd name="T42" fmla="*/ 2147483647 w 5010"/>
                <a:gd name="T43" fmla="*/ 2147483647 h 5526"/>
                <a:gd name="T44" fmla="*/ 2147483647 w 5010"/>
                <a:gd name="T45" fmla="*/ 0 h 5526"/>
                <a:gd name="T46" fmla="*/ 2147483647 w 5010"/>
                <a:gd name="T47" fmla="*/ 2147483647 h 5526"/>
                <a:gd name="T48" fmla="*/ 2147483647 w 5010"/>
                <a:gd name="T49" fmla="*/ 2147483647 h 5526"/>
                <a:gd name="T50" fmla="*/ 2147483647 w 5010"/>
                <a:gd name="T51" fmla="*/ 2147483647 h 5526"/>
                <a:gd name="T52" fmla="*/ 2147483647 w 5010"/>
                <a:gd name="T53" fmla="*/ 2147483647 h 5526"/>
                <a:gd name="T54" fmla="*/ 2147483647 w 5010"/>
                <a:gd name="T55" fmla="*/ 2147483647 h 5526"/>
                <a:gd name="T56" fmla="*/ 2147483647 w 5010"/>
                <a:gd name="T57" fmla="*/ 2147483647 h 5526"/>
                <a:gd name="T58" fmla="*/ 2147483647 w 5010"/>
                <a:gd name="T59" fmla="*/ 2147483647 h 5526"/>
                <a:gd name="T60" fmla="*/ 2147483647 w 5010"/>
                <a:gd name="T61" fmla="*/ 2147483647 h 5526"/>
                <a:gd name="T62" fmla="*/ 2147483647 w 5010"/>
                <a:gd name="T63" fmla="*/ 2147483647 h 5526"/>
                <a:gd name="T64" fmla="*/ 2147483647 w 5010"/>
                <a:gd name="T65" fmla="*/ 2147483647 h 5526"/>
                <a:gd name="T66" fmla="*/ 2147483647 w 5010"/>
                <a:gd name="T67" fmla="*/ 2147483647 h 5526"/>
                <a:gd name="T68" fmla="*/ 2147483647 w 5010"/>
                <a:gd name="T69" fmla="*/ 2147483647 h 5526"/>
                <a:gd name="T70" fmla="*/ 2147483647 w 5010"/>
                <a:gd name="T71" fmla="*/ 2147483647 h 5526"/>
                <a:gd name="T72" fmla="*/ 2147483647 w 5010"/>
                <a:gd name="T73" fmla="*/ 2147483647 h 5526"/>
                <a:gd name="T74" fmla="*/ 2147483647 w 5010"/>
                <a:gd name="T75" fmla="*/ 2147483647 h 5526"/>
                <a:gd name="T76" fmla="*/ 2147483647 w 5010"/>
                <a:gd name="T77" fmla="*/ 2147483647 h 5526"/>
                <a:gd name="T78" fmla="*/ 2147483647 w 5010"/>
                <a:gd name="T79" fmla="*/ 2147483647 h 5526"/>
                <a:gd name="T80" fmla="*/ 2147483647 w 5010"/>
                <a:gd name="T81" fmla="*/ 2147483647 h 5526"/>
                <a:gd name="T82" fmla="*/ 0 w 5010"/>
                <a:gd name="T83" fmla="*/ 2147483647 h 5526"/>
                <a:gd name="T84" fmla="*/ 2147483647 w 5010"/>
                <a:gd name="T85" fmla="*/ 2147483647 h 5526"/>
                <a:gd name="T86" fmla="*/ 2147483647 w 5010"/>
                <a:gd name="T87" fmla="*/ 2147483647 h 5526"/>
                <a:gd name="T88" fmla="*/ 2147483647 w 5010"/>
                <a:gd name="T89" fmla="*/ 2147483647 h 5526"/>
                <a:gd name="T90" fmla="*/ 2147483647 w 5010"/>
                <a:gd name="T91" fmla="*/ 2147483647 h 5526"/>
                <a:gd name="T92" fmla="*/ 2147483647 w 5010"/>
                <a:gd name="T93" fmla="*/ 2147483647 h 5526"/>
                <a:gd name="T94" fmla="*/ 2147483647 w 5010"/>
                <a:gd name="T95" fmla="*/ 2147483647 h 55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10"/>
                <a:gd name="T145" fmla="*/ 0 h 5526"/>
                <a:gd name="T146" fmla="*/ 5010 w 5010"/>
                <a:gd name="T147" fmla="*/ 5526 h 55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10" h="5526">
                  <a:moveTo>
                    <a:pt x="653" y="954"/>
                  </a:moveTo>
                  <a:lnTo>
                    <a:pt x="735" y="909"/>
                  </a:lnTo>
                  <a:lnTo>
                    <a:pt x="878" y="901"/>
                  </a:lnTo>
                  <a:lnTo>
                    <a:pt x="1035" y="616"/>
                  </a:lnTo>
                  <a:lnTo>
                    <a:pt x="1103" y="654"/>
                  </a:lnTo>
                  <a:lnTo>
                    <a:pt x="1238" y="639"/>
                  </a:lnTo>
                  <a:lnTo>
                    <a:pt x="1343" y="579"/>
                  </a:lnTo>
                  <a:lnTo>
                    <a:pt x="1485" y="676"/>
                  </a:lnTo>
                  <a:lnTo>
                    <a:pt x="2415" y="1036"/>
                  </a:lnTo>
                  <a:lnTo>
                    <a:pt x="2565" y="1021"/>
                  </a:lnTo>
                  <a:lnTo>
                    <a:pt x="2625" y="1104"/>
                  </a:lnTo>
                  <a:lnTo>
                    <a:pt x="2760" y="1059"/>
                  </a:lnTo>
                  <a:lnTo>
                    <a:pt x="3008" y="1081"/>
                  </a:lnTo>
                  <a:lnTo>
                    <a:pt x="3015" y="1201"/>
                  </a:lnTo>
                  <a:lnTo>
                    <a:pt x="2918" y="1261"/>
                  </a:lnTo>
                  <a:lnTo>
                    <a:pt x="2798" y="1291"/>
                  </a:lnTo>
                  <a:lnTo>
                    <a:pt x="2790" y="1366"/>
                  </a:lnTo>
                  <a:lnTo>
                    <a:pt x="2910" y="1419"/>
                  </a:lnTo>
                  <a:lnTo>
                    <a:pt x="3075" y="1381"/>
                  </a:lnTo>
                  <a:lnTo>
                    <a:pt x="3150" y="1419"/>
                  </a:lnTo>
                  <a:lnTo>
                    <a:pt x="3203" y="1359"/>
                  </a:lnTo>
                  <a:lnTo>
                    <a:pt x="3165" y="1239"/>
                  </a:lnTo>
                  <a:lnTo>
                    <a:pt x="3120" y="1141"/>
                  </a:lnTo>
                  <a:lnTo>
                    <a:pt x="3105" y="976"/>
                  </a:lnTo>
                  <a:lnTo>
                    <a:pt x="3165" y="939"/>
                  </a:lnTo>
                  <a:lnTo>
                    <a:pt x="3150" y="871"/>
                  </a:lnTo>
                  <a:lnTo>
                    <a:pt x="3038" y="811"/>
                  </a:lnTo>
                  <a:lnTo>
                    <a:pt x="2925" y="931"/>
                  </a:lnTo>
                  <a:lnTo>
                    <a:pt x="2738" y="984"/>
                  </a:lnTo>
                  <a:lnTo>
                    <a:pt x="2595" y="954"/>
                  </a:lnTo>
                  <a:lnTo>
                    <a:pt x="2513" y="849"/>
                  </a:lnTo>
                  <a:lnTo>
                    <a:pt x="2415" y="849"/>
                  </a:lnTo>
                  <a:lnTo>
                    <a:pt x="2303" y="549"/>
                  </a:lnTo>
                  <a:lnTo>
                    <a:pt x="2378" y="481"/>
                  </a:lnTo>
                  <a:lnTo>
                    <a:pt x="2360" y="416"/>
                  </a:lnTo>
                  <a:lnTo>
                    <a:pt x="2556" y="167"/>
                  </a:lnTo>
                  <a:lnTo>
                    <a:pt x="2897" y="142"/>
                  </a:lnTo>
                  <a:lnTo>
                    <a:pt x="3038" y="50"/>
                  </a:lnTo>
                  <a:lnTo>
                    <a:pt x="3180" y="142"/>
                  </a:lnTo>
                  <a:lnTo>
                    <a:pt x="3355" y="133"/>
                  </a:lnTo>
                  <a:lnTo>
                    <a:pt x="3388" y="42"/>
                  </a:lnTo>
                  <a:lnTo>
                    <a:pt x="3671" y="33"/>
                  </a:lnTo>
                  <a:lnTo>
                    <a:pt x="3771" y="167"/>
                  </a:lnTo>
                  <a:lnTo>
                    <a:pt x="3912" y="216"/>
                  </a:lnTo>
                  <a:lnTo>
                    <a:pt x="4029" y="108"/>
                  </a:lnTo>
                  <a:lnTo>
                    <a:pt x="4095" y="0"/>
                  </a:lnTo>
                  <a:lnTo>
                    <a:pt x="4503" y="400"/>
                  </a:lnTo>
                  <a:lnTo>
                    <a:pt x="4803" y="591"/>
                  </a:lnTo>
                  <a:lnTo>
                    <a:pt x="4919" y="574"/>
                  </a:lnTo>
                  <a:lnTo>
                    <a:pt x="5010" y="1506"/>
                  </a:lnTo>
                  <a:lnTo>
                    <a:pt x="4390" y="1636"/>
                  </a:lnTo>
                  <a:lnTo>
                    <a:pt x="3840" y="5526"/>
                  </a:lnTo>
                  <a:lnTo>
                    <a:pt x="3440" y="5526"/>
                  </a:lnTo>
                  <a:lnTo>
                    <a:pt x="3120" y="4906"/>
                  </a:lnTo>
                  <a:lnTo>
                    <a:pt x="3130" y="4716"/>
                  </a:lnTo>
                  <a:lnTo>
                    <a:pt x="2580" y="4226"/>
                  </a:lnTo>
                  <a:lnTo>
                    <a:pt x="1943" y="4216"/>
                  </a:lnTo>
                  <a:lnTo>
                    <a:pt x="1718" y="4239"/>
                  </a:lnTo>
                  <a:lnTo>
                    <a:pt x="1455" y="4374"/>
                  </a:lnTo>
                  <a:lnTo>
                    <a:pt x="1300" y="4496"/>
                  </a:lnTo>
                  <a:lnTo>
                    <a:pt x="1160" y="4596"/>
                  </a:lnTo>
                  <a:lnTo>
                    <a:pt x="1088" y="4561"/>
                  </a:lnTo>
                  <a:lnTo>
                    <a:pt x="1170" y="4441"/>
                  </a:lnTo>
                  <a:lnTo>
                    <a:pt x="1170" y="4351"/>
                  </a:lnTo>
                  <a:lnTo>
                    <a:pt x="1140" y="4164"/>
                  </a:lnTo>
                  <a:lnTo>
                    <a:pt x="1268" y="4044"/>
                  </a:lnTo>
                  <a:lnTo>
                    <a:pt x="1373" y="3909"/>
                  </a:lnTo>
                  <a:lnTo>
                    <a:pt x="1463" y="3766"/>
                  </a:lnTo>
                  <a:lnTo>
                    <a:pt x="1493" y="3609"/>
                  </a:lnTo>
                  <a:lnTo>
                    <a:pt x="1463" y="3511"/>
                  </a:lnTo>
                  <a:lnTo>
                    <a:pt x="1373" y="3466"/>
                  </a:lnTo>
                  <a:lnTo>
                    <a:pt x="1320" y="3391"/>
                  </a:lnTo>
                  <a:lnTo>
                    <a:pt x="1200" y="3391"/>
                  </a:lnTo>
                  <a:lnTo>
                    <a:pt x="1110" y="3324"/>
                  </a:lnTo>
                  <a:lnTo>
                    <a:pt x="915" y="3301"/>
                  </a:lnTo>
                  <a:lnTo>
                    <a:pt x="803" y="2949"/>
                  </a:lnTo>
                  <a:lnTo>
                    <a:pt x="443" y="2934"/>
                  </a:lnTo>
                  <a:lnTo>
                    <a:pt x="570" y="2731"/>
                  </a:lnTo>
                  <a:lnTo>
                    <a:pt x="548" y="2469"/>
                  </a:lnTo>
                  <a:lnTo>
                    <a:pt x="458" y="2319"/>
                  </a:lnTo>
                  <a:lnTo>
                    <a:pt x="458" y="2124"/>
                  </a:lnTo>
                  <a:lnTo>
                    <a:pt x="368" y="1869"/>
                  </a:lnTo>
                  <a:lnTo>
                    <a:pt x="360" y="1666"/>
                  </a:lnTo>
                  <a:lnTo>
                    <a:pt x="0" y="1494"/>
                  </a:lnTo>
                  <a:lnTo>
                    <a:pt x="15" y="1261"/>
                  </a:lnTo>
                  <a:lnTo>
                    <a:pt x="113" y="1186"/>
                  </a:lnTo>
                  <a:lnTo>
                    <a:pt x="390" y="1284"/>
                  </a:lnTo>
                  <a:lnTo>
                    <a:pt x="540" y="1284"/>
                  </a:lnTo>
                  <a:lnTo>
                    <a:pt x="668" y="1471"/>
                  </a:lnTo>
                  <a:lnTo>
                    <a:pt x="758" y="1471"/>
                  </a:lnTo>
                  <a:lnTo>
                    <a:pt x="803" y="1441"/>
                  </a:lnTo>
                  <a:lnTo>
                    <a:pt x="938" y="1524"/>
                  </a:lnTo>
                  <a:lnTo>
                    <a:pt x="1020" y="1509"/>
                  </a:lnTo>
                  <a:lnTo>
                    <a:pt x="885" y="1374"/>
                  </a:lnTo>
                  <a:lnTo>
                    <a:pt x="645" y="1066"/>
                  </a:lnTo>
                  <a:lnTo>
                    <a:pt x="653" y="954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29" name="Freeform 10"/>
            <p:cNvSpPr>
              <a:spLocks/>
            </p:cNvSpPr>
            <p:nvPr/>
          </p:nvSpPr>
          <p:spPr bwMode="auto">
            <a:xfrm>
              <a:off x="933500" y="3186647"/>
              <a:ext cx="1024015" cy="744714"/>
            </a:xfrm>
            <a:custGeom>
              <a:avLst/>
              <a:gdLst>
                <a:gd name="T0" fmla="*/ 2147483647 w 7279"/>
                <a:gd name="T1" fmla="*/ 2147483647 h 6424"/>
                <a:gd name="T2" fmla="*/ 2147483647 w 7279"/>
                <a:gd name="T3" fmla="*/ 2147483647 h 6424"/>
                <a:gd name="T4" fmla="*/ 2147483647 w 7279"/>
                <a:gd name="T5" fmla="*/ 2147483647 h 6424"/>
                <a:gd name="T6" fmla="*/ 2147483647 w 7279"/>
                <a:gd name="T7" fmla="*/ 2147483647 h 6424"/>
                <a:gd name="T8" fmla="*/ 2147483647 w 7279"/>
                <a:gd name="T9" fmla="*/ 2147483647 h 6424"/>
                <a:gd name="T10" fmla="*/ 2147483647 w 7279"/>
                <a:gd name="T11" fmla="*/ 2147483647 h 6424"/>
                <a:gd name="T12" fmla="*/ 2147483647 w 7279"/>
                <a:gd name="T13" fmla="*/ 2147483647 h 6424"/>
                <a:gd name="T14" fmla="*/ 2147483647 w 7279"/>
                <a:gd name="T15" fmla="*/ 0 h 6424"/>
                <a:gd name="T16" fmla="*/ 2147483647 w 7279"/>
                <a:gd name="T17" fmla="*/ 2147483647 h 6424"/>
                <a:gd name="T18" fmla="*/ 2147483647 w 7279"/>
                <a:gd name="T19" fmla="*/ 2147483647 h 6424"/>
                <a:gd name="T20" fmla="*/ 2147483647 w 7279"/>
                <a:gd name="T21" fmla="*/ 2147483647 h 6424"/>
                <a:gd name="T22" fmla="*/ 2147483647 w 7279"/>
                <a:gd name="T23" fmla="*/ 2147483647 h 6424"/>
                <a:gd name="T24" fmla="*/ 0 w 7279"/>
                <a:gd name="T25" fmla="*/ 2147483647 h 6424"/>
                <a:gd name="T26" fmla="*/ 2147483647 w 7279"/>
                <a:gd name="T27" fmla="*/ 2147483647 h 6424"/>
                <a:gd name="T28" fmla="*/ 2147483647 w 7279"/>
                <a:gd name="T29" fmla="*/ 2147483647 h 6424"/>
                <a:gd name="T30" fmla="*/ 2147483647 w 7279"/>
                <a:gd name="T31" fmla="*/ 2147483647 h 6424"/>
                <a:gd name="T32" fmla="*/ 2147483647 w 7279"/>
                <a:gd name="T33" fmla="*/ 2147483647 h 6424"/>
                <a:gd name="T34" fmla="*/ 2147483647 w 7279"/>
                <a:gd name="T35" fmla="*/ 2147483647 h 6424"/>
                <a:gd name="T36" fmla="*/ 2147483647 w 7279"/>
                <a:gd name="T37" fmla="*/ 2147483647 h 6424"/>
                <a:gd name="T38" fmla="*/ 2147483647 w 7279"/>
                <a:gd name="T39" fmla="*/ 2147483647 h 6424"/>
                <a:gd name="T40" fmla="*/ 2147483647 w 7279"/>
                <a:gd name="T41" fmla="*/ 2147483647 h 6424"/>
                <a:gd name="T42" fmla="*/ 2147483647 w 7279"/>
                <a:gd name="T43" fmla="*/ 2147483647 h 6424"/>
                <a:gd name="T44" fmla="*/ 2147483647 w 7279"/>
                <a:gd name="T45" fmla="*/ 2147483647 h 6424"/>
                <a:gd name="T46" fmla="*/ 2147483647 w 7279"/>
                <a:gd name="T47" fmla="*/ 2147483647 h 6424"/>
                <a:gd name="T48" fmla="*/ 2147483647 w 7279"/>
                <a:gd name="T49" fmla="*/ 2147483647 h 6424"/>
                <a:gd name="T50" fmla="*/ 2147483647 w 7279"/>
                <a:gd name="T51" fmla="*/ 2147483647 h 6424"/>
                <a:gd name="T52" fmla="*/ 2147483647 w 7279"/>
                <a:gd name="T53" fmla="*/ 2147483647 h 6424"/>
                <a:gd name="T54" fmla="*/ 2147483647 w 7279"/>
                <a:gd name="T55" fmla="*/ 2147483647 h 6424"/>
                <a:gd name="T56" fmla="*/ 2147483647 w 7279"/>
                <a:gd name="T57" fmla="*/ 2147483647 h 6424"/>
                <a:gd name="T58" fmla="*/ 2147483647 w 7279"/>
                <a:gd name="T59" fmla="*/ 2147483647 h 6424"/>
                <a:gd name="T60" fmla="*/ 2147483647 w 7279"/>
                <a:gd name="T61" fmla="*/ 2147483647 h 6424"/>
                <a:gd name="T62" fmla="*/ 2147483647 w 7279"/>
                <a:gd name="T63" fmla="*/ 2147483647 h 6424"/>
                <a:gd name="T64" fmla="*/ 2147483647 w 7279"/>
                <a:gd name="T65" fmla="*/ 2147483647 h 6424"/>
                <a:gd name="T66" fmla="*/ 2147483647 w 7279"/>
                <a:gd name="T67" fmla="*/ 2147483647 h 6424"/>
                <a:gd name="T68" fmla="*/ 2147483647 w 7279"/>
                <a:gd name="T69" fmla="*/ 2147483647 h 6424"/>
                <a:gd name="T70" fmla="*/ 2147483647 w 7279"/>
                <a:gd name="T71" fmla="*/ 2147483647 h 6424"/>
                <a:gd name="T72" fmla="*/ 2147483647 w 7279"/>
                <a:gd name="T73" fmla="*/ 2147483647 h 6424"/>
                <a:gd name="T74" fmla="*/ 2147483647 w 7279"/>
                <a:gd name="T75" fmla="*/ 2147483647 h 6424"/>
                <a:gd name="T76" fmla="*/ 2147483647 w 7279"/>
                <a:gd name="T77" fmla="*/ 2147483647 h 6424"/>
                <a:gd name="T78" fmla="*/ 2147483647 w 7279"/>
                <a:gd name="T79" fmla="*/ 2147483647 h 6424"/>
                <a:gd name="T80" fmla="*/ 2147483647 w 7279"/>
                <a:gd name="T81" fmla="*/ 2147483647 h 6424"/>
                <a:gd name="T82" fmla="*/ 2147483647 w 7279"/>
                <a:gd name="T83" fmla="*/ 2147483647 h 6424"/>
                <a:gd name="T84" fmla="*/ 2147483647 w 7279"/>
                <a:gd name="T85" fmla="*/ 2147483647 h 6424"/>
                <a:gd name="T86" fmla="*/ 2147483647 w 7279"/>
                <a:gd name="T87" fmla="*/ 2147483647 h 6424"/>
                <a:gd name="T88" fmla="*/ 2147483647 w 7279"/>
                <a:gd name="T89" fmla="*/ 2147483647 h 6424"/>
                <a:gd name="T90" fmla="*/ 2147483647 w 7279"/>
                <a:gd name="T91" fmla="*/ 2147483647 h 6424"/>
                <a:gd name="T92" fmla="*/ 2147483647 w 7279"/>
                <a:gd name="T93" fmla="*/ 2147483647 h 6424"/>
                <a:gd name="T94" fmla="*/ 2147483647 w 7279"/>
                <a:gd name="T95" fmla="*/ 2147483647 h 6424"/>
                <a:gd name="T96" fmla="*/ 2147483647 w 7279"/>
                <a:gd name="T97" fmla="*/ 2147483647 h 6424"/>
                <a:gd name="T98" fmla="*/ 2147483647 w 7279"/>
                <a:gd name="T99" fmla="*/ 2147483647 h 6424"/>
                <a:gd name="T100" fmla="*/ 2147483647 w 7279"/>
                <a:gd name="T101" fmla="*/ 2147483647 h 6424"/>
                <a:gd name="T102" fmla="*/ 2147483647 w 7279"/>
                <a:gd name="T103" fmla="*/ 2147483647 h 6424"/>
                <a:gd name="T104" fmla="*/ 2147483647 w 7279"/>
                <a:gd name="T105" fmla="*/ 2147483647 h 6424"/>
                <a:gd name="T106" fmla="*/ 2147483647 w 7279"/>
                <a:gd name="T107" fmla="*/ 2147483647 h 6424"/>
                <a:gd name="T108" fmla="*/ 2147483647 w 7279"/>
                <a:gd name="T109" fmla="*/ 2147483647 h 6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79"/>
                <a:gd name="T166" fmla="*/ 0 h 6424"/>
                <a:gd name="T167" fmla="*/ 7279 w 7279"/>
                <a:gd name="T168" fmla="*/ 6424 h 64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79" h="6424">
                  <a:moveTo>
                    <a:pt x="4021" y="840"/>
                  </a:moveTo>
                  <a:lnTo>
                    <a:pt x="3773" y="855"/>
                  </a:lnTo>
                  <a:lnTo>
                    <a:pt x="3548" y="615"/>
                  </a:lnTo>
                  <a:lnTo>
                    <a:pt x="3533" y="353"/>
                  </a:lnTo>
                  <a:lnTo>
                    <a:pt x="3323" y="285"/>
                  </a:lnTo>
                  <a:lnTo>
                    <a:pt x="3053" y="255"/>
                  </a:lnTo>
                  <a:lnTo>
                    <a:pt x="2918" y="435"/>
                  </a:lnTo>
                  <a:lnTo>
                    <a:pt x="2708" y="435"/>
                  </a:lnTo>
                  <a:lnTo>
                    <a:pt x="2618" y="233"/>
                  </a:lnTo>
                  <a:lnTo>
                    <a:pt x="2191" y="195"/>
                  </a:lnTo>
                  <a:lnTo>
                    <a:pt x="2078" y="330"/>
                  </a:lnTo>
                  <a:lnTo>
                    <a:pt x="1898" y="353"/>
                  </a:lnTo>
                  <a:lnTo>
                    <a:pt x="1846" y="495"/>
                  </a:lnTo>
                  <a:lnTo>
                    <a:pt x="1493" y="638"/>
                  </a:lnTo>
                  <a:lnTo>
                    <a:pt x="1193" y="263"/>
                  </a:lnTo>
                  <a:lnTo>
                    <a:pt x="901" y="0"/>
                  </a:lnTo>
                  <a:lnTo>
                    <a:pt x="796" y="165"/>
                  </a:lnTo>
                  <a:lnTo>
                    <a:pt x="886" y="270"/>
                  </a:lnTo>
                  <a:lnTo>
                    <a:pt x="878" y="428"/>
                  </a:lnTo>
                  <a:lnTo>
                    <a:pt x="820" y="536"/>
                  </a:lnTo>
                  <a:lnTo>
                    <a:pt x="730" y="706"/>
                  </a:lnTo>
                  <a:lnTo>
                    <a:pt x="790" y="836"/>
                  </a:lnTo>
                  <a:lnTo>
                    <a:pt x="820" y="1096"/>
                  </a:lnTo>
                  <a:lnTo>
                    <a:pt x="540" y="1446"/>
                  </a:lnTo>
                  <a:lnTo>
                    <a:pt x="110" y="1446"/>
                  </a:lnTo>
                  <a:lnTo>
                    <a:pt x="0" y="1756"/>
                  </a:lnTo>
                  <a:lnTo>
                    <a:pt x="241" y="1935"/>
                  </a:lnTo>
                  <a:lnTo>
                    <a:pt x="226" y="2010"/>
                  </a:lnTo>
                  <a:lnTo>
                    <a:pt x="166" y="2100"/>
                  </a:lnTo>
                  <a:lnTo>
                    <a:pt x="166" y="2348"/>
                  </a:lnTo>
                  <a:lnTo>
                    <a:pt x="428" y="2438"/>
                  </a:lnTo>
                  <a:lnTo>
                    <a:pt x="518" y="2385"/>
                  </a:lnTo>
                  <a:lnTo>
                    <a:pt x="758" y="2505"/>
                  </a:lnTo>
                  <a:lnTo>
                    <a:pt x="683" y="2693"/>
                  </a:lnTo>
                  <a:lnTo>
                    <a:pt x="691" y="3255"/>
                  </a:lnTo>
                  <a:lnTo>
                    <a:pt x="781" y="3413"/>
                  </a:lnTo>
                  <a:lnTo>
                    <a:pt x="563" y="3863"/>
                  </a:lnTo>
                  <a:lnTo>
                    <a:pt x="511" y="4080"/>
                  </a:lnTo>
                  <a:lnTo>
                    <a:pt x="608" y="4230"/>
                  </a:lnTo>
                  <a:lnTo>
                    <a:pt x="623" y="4478"/>
                  </a:lnTo>
                  <a:lnTo>
                    <a:pt x="796" y="4695"/>
                  </a:lnTo>
                  <a:lnTo>
                    <a:pt x="1291" y="4920"/>
                  </a:lnTo>
                  <a:lnTo>
                    <a:pt x="1361" y="5478"/>
                  </a:lnTo>
                  <a:lnTo>
                    <a:pt x="1459" y="6424"/>
                  </a:lnTo>
                  <a:lnTo>
                    <a:pt x="2888" y="6161"/>
                  </a:lnTo>
                  <a:lnTo>
                    <a:pt x="3004" y="6086"/>
                  </a:lnTo>
                  <a:lnTo>
                    <a:pt x="2982" y="5981"/>
                  </a:lnTo>
                  <a:lnTo>
                    <a:pt x="3091" y="5835"/>
                  </a:lnTo>
                  <a:lnTo>
                    <a:pt x="3091" y="5715"/>
                  </a:lnTo>
                  <a:lnTo>
                    <a:pt x="3357" y="5723"/>
                  </a:lnTo>
                  <a:lnTo>
                    <a:pt x="3409" y="5584"/>
                  </a:lnTo>
                  <a:lnTo>
                    <a:pt x="4148" y="4890"/>
                  </a:lnTo>
                  <a:lnTo>
                    <a:pt x="4261" y="4928"/>
                  </a:lnTo>
                  <a:lnTo>
                    <a:pt x="4324" y="4661"/>
                  </a:lnTo>
                  <a:lnTo>
                    <a:pt x="4748" y="4673"/>
                  </a:lnTo>
                  <a:lnTo>
                    <a:pt x="5104" y="4009"/>
                  </a:lnTo>
                  <a:lnTo>
                    <a:pt x="5509" y="4024"/>
                  </a:lnTo>
                  <a:lnTo>
                    <a:pt x="5982" y="4530"/>
                  </a:lnTo>
                  <a:lnTo>
                    <a:pt x="6004" y="4665"/>
                  </a:lnTo>
                  <a:lnTo>
                    <a:pt x="6158" y="4763"/>
                  </a:lnTo>
                  <a:lnTo>
                    <a:pt x="6222" y="4849"/>
                  </a:lnTo>
                  <a:lnTo>
                    <a:pt x="6439" y="4669"/>
                  </a:lnTo>
                  <a:lnTo>
                    <a:pt x="6616" y="4601"/>
                  </a:lnTo>
                  <a:lnTo>
                    <a:pt x="6844" y="4433"/>
                  </a:lnTo>
                  <a:lnTo>
                    <a:pt x="7073" y="4275"/>
                  </a:lnTo>
                  <a:lnTo>
                    <a:pt x="7279" y="4121"/>
                  </a:lnTo>
                  <a:lnTo>
                    <a:pt x="7272" y="4005"/>
                  </a:lnTo>
                  <a:lnTo>
                    <a:pt x="7148" y="3855"/>
                  </a:lnTo>
                  <a:lnTo>
                    <a:pt x="7152" y="3679"/>
                  </a:lnTo>
                  <a:lnTo>
                    <a:pt x="6964" y="3379"/>
                  </a:lnTo>
                  <a:lnTo>
                    <a:pt x="6728" y="3285"/>
                  </a:lnTo>
                  <a:lnTo>
                    <a:pt x="6571" y="3191"/>
                  </a:lnTo>
                  <a:lnTo>
                    <a:pt x="6417" y="3068"/>
                  </a:lnTo>
                  <a:lnTo>
                    <a:pt x="6473" y="2918"/>
                  </a:lnTo>
                  <a:lnTo>
                    <a:pt x="6406" y="2854"/>
                  </a:lnTo>
                  <a:lnTo>
                    <a:pt x="6338" y="2861"/>
                  </a:lnTo>
                  <a:lnTo>
                    <a:pt x="6297" y="2959"/>
                  </a:lnTo>
                  <a:lnTo>
                    <a:pt x="6211" y="2925"/>
                  </a:lnTo>
                  <a:lnTo>
                    <a:pt x="5974" y="2659"/>
                  </a:lnTo>
                  <a:lnTo>
                    <a:pt x="6042" y="2479"/>
                  </a:lnTo>
                  <a:lnTo>
                    <a:pt x="6049" y="2359"/>
                  </a:lnTo>
                  <a:lnTo>
                    <a:pt x="5959" y="2243"/>
                  </a:lnTo>
                  <a:lnTo>
                    <a:pt x="6046" y="2179"/>
                  </a:lnTo>
                  <a:lnTo>
                    <a:pt x="6199" y="1958"/>
                  </a:lnTo>
                  <a:lnTo>
                    <a:pt x="6447" y="1804"/>
                  </a:lnTo>
                  <a:lnTo>
                    <a:pt x="6413" y="1541"/>
                  </a:lnTo>
                  <a:lnTo>
                    <a:pt x="6334" y="1466"/>
                  </a:lnTo>
                  <a:lnTo>
                    <a:pt x="6349" y="1380"/>
                  </a:lnTo>
                  <a:lnTo>
                    <a:pt x="6286" y="1181"/>
                  </a:lnTo>
                  <a:lnTo>
                    <a:pt x="6094" y="960"/>
                  </a:lnTo>
                  <a:lnTo>
                    <a:pt x="6091" y="803"/>
                  </a:lnTo>
                  <a:lnTo>
                    <a:pt x="6188" y="731"/>
                  </a:lnTo>
                  <a:lnTo>
                    <a:pt x="6079" y="611"/>
                  </a:lnTo>
                  <a:lnTo>
                    <a:pt x="6064" y="521"/>
                  </a:lnTo>
                  <a:lnTo>
                    <a:pt x="5989" y="450"/>
                  </a:lnTo>
                  <a:lnTo>
                    <a:pt x="5881" y="563"/>
                  </a:lnTo>
                  <a:lnTo>
                    <a:pt x="5832" y="465"/>
                  </a:lnTo>
                  <a:lnTo>
                    <a:pt x="5858" y="289"/>
                  </a:lnTo>
                  <a:lnTo>
                    <a:pt x="5577" y="281"/>
                  </a:lnTo>
                  <a:lnTo>
                    <a:pt x="5577" y="356"/>
                  </a:lnTo>
                  <a:lnTo>
                    <a:pt x="5472" y="735"/>
                  </a:lnTo>
                  <a:lnTo>
                    <a:pt x="5269" y="848"/>
                  </a:lnTo>
                  <a:lnTo>
                    <a:pt x="4917" y="889"/>
                  </a:lnTo>
                  <a:lnTo>
                    <a:pt x="4654" y="855"/>
                  </a:lnTo>
                  <a:lnTo>
                    <a:pt x="4598" y="698"/>
                  </a:lnTo>
                  <a:lnTo>
                    <a:pt x="4459" y="716"/>
                  </a:lnTo>
                  <a:lnTo>
                    <a:pt x="4422" y="889"/>
                  </a:lnTo>
                  <a:lnTo>
                    <a:pt x="4294" y="1031"/>
                  </a:lnTo>
                  <a:lnTo>
                    <a:pt x="4159" y="964"/>
                  </a:lnTo>
                  <a:lnTo>
                    <a:pt x="4021" y="840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0" name="Freeform 11"/>
            <p:cNvSpPr>
              <a:spLocks/>
            </p:cNvSpPr>
            <p:nvPr/>
          </p:nvSpPr>
          <p:spPr bwMode="auto">
            <a:xfrm>
              <a:off x="1339875" y="3650756"/>
              <a:ext cx="999160" cy="696167"/>
            </a:xfrm>
            <a:custGeom>
              <a:avLst/>
              <a:gdLst>
                <a:gd name="T0" fmla="*/ 2147483647 w 7105"/>
                <a:gd name="T1" fmla="*/ 2147483647 h 6001"/>
                <a:gd name="T2" fmla="*/ 2147483647 w 7105"/>
                <a:gd name="T3" fmla="*/ 2147483647 h 6001"/>
                <a:gd name="T4" fmla="*/ 2147483647 w 7105"/>
                <a:gd name="T5" fmla="*/ 2147483647 h 6001"/>
                <a:gd name="T6" fmla="*/ 2147483647 w 7105"/>
                <a:gd name="T7" fmla="*/ 2147483647 h 6001"/>
                <a:gd name="T8" fmla="*/ 2147483647 w 7105"/>
                <a:gd name="T9" fmla="*/ 2147483647 h 6001"/>
                <a:gd name="T10" fmla="*/ 2147483647 w 7105"/>
                <a:gd name="T11" fmla="*/ 2147483647 h 6001"/>
                <a:gd name="T12" fmla="*/ 2147483647 w 7105"/>
                <a:gd name="T13" fmla="*/ 2147483647 h 6001"/>
                <a:gd name="T14" fmla="*/ 2147483647 w 7105"/>
                <a:gd name="T15" fmla="*/ 2147483647 h 6001"/>
                <a:gd name="T16" fmla="*/ 2147483647 w 7105"/>
                <a:gd name="T17" fmla="*/ 2147483647 h 6001"/>
                <a:gd name="T18" fmla="*/ 2147483647 w 7105"/>
                <a:gd name="T19" fmla="*/ 2147483647 h 6001"/>
                <a:gd name="T20" fmla="*/ 2147483647 w 7105"/>
                <a:gd name="T21" fmla="*/ 2147483647 h 6001"/>
                <a:gd name="T22" fmla="*/ 2147483647 w 7105"/>
                <a:gd name="T23" fmla="*/ 2147483647 h 6001"/>
                <a:gd name="T24" fmla="*/ 2147483647 w 7105"/>
                <a:gd name="T25" fmla="*/ 2147483647 h 6001"/>
                <a:gd name="T26" fmla="*/ 2147483647 w 7105"/>
                <a:gd name="T27" fmla="*/ 2147483647 h 6001"/>
                <a:gd name="T28" fmla="*/ 2147483647 w 7105"/>
                <a:gd name="T29" fmla="*/ 2147483647 h 6001"/>
                <a:gd name="T30" fmla="*/ 2147483647 w 7105"/>
                <a:gd name="T31" fmla="*/ 2147483647 h 6001"/>
                <a:gd name="T32" fmla="*/ 2147483647 w 7105"/>
                <a:gd name="T33" fmla="*/ 2147483647 h 6001"/>
                <a:gd name="T34" fmla="*/ 2147483647 w 7105"/>
                <a:gd name="T35" fmla="*/ 2147483647 h 6001"/>
                <a:gd name="T36" fmla="*/ 2147483647 w 7105"/>
                <a:gd name="T37" fmla="*/ 2147483647 h 6001"/>
                <a:gd name="T38" fmla="*/ 2147483647 w 7105"/>
                <a:gd name="T39" fmla="*/ 2147483647 h 6001"/>
                <a:gd name="T40" fmla="*/ 2147483647 w 7105"/>
                <a:gd name="T41" fmla="*/ 2147483647 h 6001"/>
                <a:gd name="T42" fmla="*/ 2147483647 w 7105"/>
                <a:gd name="T43" fmla="*/ 2147483647 h 6001"/>
                <a:gd name="T44" fmla="*/ 2147483647 w 7105"/>
                <a:gd name="T45" fmla="*/ 2147483647 h 6001"/>
                <a:gd name="T46" fmla="*/ 2147483647 w 7105"/>
                <a:gd name="T47" fmla="*/ 2147483647 h 6001"/>
                <a:gd name="T48" fmla="*/ 2147483647 w 7105"/>
                <a:gd name="T49" fmla="*/ 2147483647 h 6001"/>
                <a:gd name="T50" fmla="*/ 2147483647 w 7105"/>
                <a:gd name="T51" fmla="*/ 2147483647 h 6001"/>
                <a:gd name="T52" fmla="*/ 2147483647 w 7105"/>
                <a:gd name="T53" fmla="*/ 2147483647 h 6001"/>
                <a:gd name="T54" fmla="*/ 2147483647 w 7105"/>
                <a:gd name="T55" fmla="*/ 2147483647 h 6001"/>
                <a:gd name="T56" fmla="*/ 2147483647 w 7105"/>
                <a:gd name="T57" fmla="*/ 2147483647 h 6001"/>
                <a:gd name="T58" fmla="*/ 2147483647 w 7105"/>
                <a:gd name="T59" fmla="*/ 2147483647 h 6001"/>
                <a:gd name="T60" fmla="*/ 2147483647 w 7105"/>
                <a:gd name="T61" fmla="*/ 2147483647 h 6001"/>
                <a:gd name="T62" fmla="*/ 2147483647 w 7105"/>
                <a:gd name="T63" fmla="*/ 2147483647 h 6001"/>
                <a:gd name="T64" fmla="*/ 2147483647 w 7105"/>
                <a:gd name="T65" fmla="*/ 2147483647 h 6001"/>
                <a:gd name="T66" fmla="*/ 2147483647 w 7105"/>
                <a:gd name="T67" fmla="*/ 2147483647 h 6001"/>
                <a:gd name="T68" fmla="*/ 2147483647 w 7105"/>
                <a:gd name="T69" fmla="*/ 2147483647 h 6001"/>
                <a:gd name="T70" fmla="*/ 2147483647 w 7105"/>
                <a:gd name="T71" fmla="*/ 2147483647 h 6001"/>
                <a:gd name="T72" fmla="*/ 2147483647 w 7105"/>
                <a:gd name="T73" fmla="*/ 2147483647 h 6001"/>
                <a:gd name="T74" fmla="*/ 2147483647 w 7105"/>
                <a:gd name="T75" fmla="*/ 2147483647 h 6001"/>
                <a:gd name="T76" fmla="*/ 2147483647 w 7105"/>
                <a:gd name="T77" fmla="*/ 2147483647 h 6001"/>
                <a:gd name="T78" fmla="*/ 2147483647 w 7105"/>
                <a:gd name="T79" fmla="*/ 2147483647 h 6001"/>
                <a:gd name="T80" fmla="*/ 0 w 7105"/>
                <a:gd name="T81" fmla="*/ 2147483647 h 6001"/>
                <a:gd name="T82" fmla="*/ 2147483647 w 7105"/>
                <a:gd name="T83" fmla="*/ 2147483647 h 6001"/>
                <a:gd name="T84" fmla="*/ 2147483647 w 7105"/>
                <a:gd name="T85" fmla="*/ 2147483647 h 6001"/>
                <a:gd name="T86" fmla="*/ 2147483647 w 7105"/>
                <a:gd name="T87" fmla="*/ 2147483647 h 6001"/>
                <a:gd name="T88" fmla="*/ 2147483647 w 7105"/>
                <a:gd name="T89" fmla="*/ 2147483647 h 6001"/>
                <a:gd name="T90" fmla="*/ 2147483647 w 7105"/>
                <a:gd name="T91" fmla="*/ 2147483647 h 6001"/>
                <a:gd name="T92" fmla="*/ 2147483647 w 7105"/>
                <a:gd name="T93" fmla="*/ 2147483647 h 6001"/>
                <a:gd name="T94" fmla="*/ 2147483647 w 7105"/>
                <a:gd name="T95" fmla="*/ 2147483647 h 6001"/>
                <a:gd name="T96" fmla="*/ 2147483647 w 7105"/>
                <a:gd name="T97" fmla="*/ 2147483647 h 6001"/>
                <a:gd name="T98" fmla="*/ 2147483647 w 7105"/>
                <a:gd name="T99" fmla="*/ 2147483647 h 6001"/>
                <a:gd name="T100" fmla="*/ 2147483647 w 7105"/>
                <a:gd name="T101" fmla="*/ 2147483647 h 6001"/>
                <a:gd name="T102" fmla="*/ 2147483647 w 7105"/>
                <a:gd name="T103" fmla="*/ 0 h 6001"/>
                <a:gd name="T104" fmla="*/ 2147483647 w 7105"/>
                <a:gd name="T105" fmla="*/ 2147483647 h 6001"/>
                <a:gd name="T106" fmla="*/ 2147483647 w 7105"/>
                <a:gd name="T107" fmla="*/ 2147483647 h 6001"/>
                <a:gd name="T108" fmla="*/ 2147483647 w 7105"/>
                <a:gd name="T109" fmla="*/ 2147483647 h 6001"/>
                <a:gd name="T110" fmla="*/ 2147483647 w 7105"/>
                <a:gd name="T111" fmla="*/ 2147483647 h 6001"/>
                <a:gd name="T112" fmla="*/ 2147483647 w 7105"/>
                <a:gd name="T113" fmla="*/ 2147483647 h 6001"/>
                <a:gd name="T114" fmla="*/ 2147483647 w 7105"/>
                <a:gd name="T115" fmla="*/ 2147483647 h 6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05"/>
                <a:gd name="T175" fmla="*/ 0 h 6001"/>
                <a:gd name="T176" fmla="*/ 7105 w 7105"/>
                <a:gd name="T177" fmla="*/ 6001 h 60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05" h="6001">
                  <a:moveTo>
                    <a:pt x="3367" y="897"/>
                  </a:moveTo>
                  <a:lnTo>
                    <a:pt x="3513" y="912"/>
                  </a:lnTo>
                  <a:lnTo>
                    <a:pt x="3734" y="1129"/>
                  </a:lnTo>
                  <a:lnTo>
                    <a:pt x="4908" y="1677"/>
                  </a:lnTo>
                  <a:lnTo>
                    <a:pt x="5133" y="1861"/>
                  </a:lnTo>
                  <a:lnTo>
                    <a:pt x="5298" y="1996"/>
                  </a:lnTo>
                  <a:lnTo>
                    <a:pt x="6029" y="2014"/>
                  </a:lnTo>
                  <a:lnTo>
                    <a:pt x="6112" y="1954"/>
                  </a:lnTo>
                  <a:lnTo>
                    <a:pt x="6400" y="1954"/>
                  </a:lnTo>
                  <a:lnTo>
                    <a:pt x="6607" y="2149"/>
                  </a:lnTo>
                  <a:lnTo>
                    <a:pt x="6565" y="2453"/>
                  </a:lnTo>
                  <a:lnTo>
                    <a:pt x="6554" y="2644"/>
                  </a:lnTo>
                  <a:lnTo>
                    <a:pt x="6490" y="2772"/>
                  </a:lnTo>
                  <a:lnTo>
                    <a:pt x="6723" y="3094"/>
                  </a:lnTo>
                  <a:lnTo>
                    <a:pt x="6753" y="3856"/>
                  </a:lnTo>
                  <a:lnTo>
                    <a:pt x="7105" y="4156"/>
                  </a:lnTo>
                  <a:lnTo>
                    <a:pt x="7049" y="4358"/>
                  </a:lnTo>
                  <a:lnTo>
                    <a:pt x="7057" y="4594"/>
                  </a:lnTo>
                  <a:lnTo>
                    <a:pt x="6828" y="4846"/>
                  </a:lnTo>
                  <a:lnTo>
                    <a:pt x="6967" y="5071"/>
                  </a:lnTo>
                  <a:lnTo>
                    <a:pt x="6738" y="5217"/>
                  </a:lnTo>
                  <a:lnTo>
                    <a:pt x="6550" y="5378"/>
                  </a:lnTo>
                  <a:lnTo>
                    <a:pt x="6337" y="5449"/>
                  </a:lnTo>
                  <a:lnTo>
                    <a:pt x="6202" y="5539"/>
                  </a:lnTo>
                  <a:lnTo>
                    <a:pt x="5984" y="5697"/>
                  </a:lnTo>
                  <a:lnTo>
                    <a:pt x="5744" y="5907"/>
                  </a:lnTo>
                  <a:lnTo>
                    <a:pt x="5579" y="6001"/>
                  </a:lnTo>
                  <a:lnTo>
                    <a:pt x="5624" y="5258"/>
                  </a:lnTo>
                  <a:lnTo>
                    <a:pt x="5354" y="5419"/>
                  </a:lnTo>
                  <a:lnTo>
                    <a:pt x="5238" y="5059"/>
                  </a:lnTo>
                  <a:lnTo>
                    <a:pt x="5152" y="4902"/>
                  </a:lnTo>
                  <a:lnTo>
                    <a:pt x="4930" y="4797"/>
                  </a:lnTo>
                  <a:lnTo>
                    <a:pt x="4672" y="4452"/>
                  </a:lnTo>
                  <a:lnTo>
                    <a:pt x="4338" y="4669"/>
                  </a:lnTo>
                  <a:lnTo>
                    <a:pt x="3854" y="4609"/>
                  </a:lnTo>
                  <a:lnTo>
                    <a:pt x="3573" y="4606"/>
                  </a:lnTo>
                  <a:lnTo>
                    <a:pt x="3355" y="4493"/>
                  </a:lnTo>
                  <a:lnTo>
                    <a:pt x="2407" y="4643"/>
                  </a:lnTo>
                  <a:lnTo>
                    <a:pt x="1799" y="3818"/>
                  </a:lnTo>
                  <a:lnTo>
                    <a:pt x="1784" y="3603"/>
                  </a:lnTo>
                  <a:lnTo>
                    <a:pt x="0" y="2152"/>
                  </a:lnTo>
                  <a:lnTo>
                    <a:pt x="116" y="2077"/>
                  </a:lnTo>
                  <a:lnTo>
                    <a:pt x="94" y="1972"/>
                  </a:lnTo>
                  <a:lnTo>
                    <a:pt x="203" y="1826"/>
                  </a:lnTo>
                  <a:lnTo>
                    <a:pt x="203" y="1706"/>
                  </a:lnTo>
                  <a:lnTo>
                    <a:pt x="469" y="1714"/>
                  </a:lnTo>
                  <a:lnTo>
                    <a:pt x="521" y="1575"/>
                  </a:lnTo>
                  <a:lnTo>
                    <a:pt x="1260" y="881"/>
                  </a:lnTo>
                  <a:lnTo>
                    <a:pt x="1373" y="919"/>
                  </a:lnTo>
                  <a:lnTo>
                    <a:pt x="1436" y="652"/>
                  </a:lnTo>
                  <a:lnTo>
                    <a:pt x="1860" y="664"/>
                  </a:lnTo>
                  <a:lnTo>
                    <a:pt x="2216" y="0"/>
                  </a:lnTo>
                  <a:lnTo>
                    <a:pt x="2621" y="15"/>
                  </a:lnTo>
                  <a:lnTo>
                    <a:pt x="3094" y="521"/>
                  </a:lnTo>
                  <a:lnTo>
                    <a:pt x="3116" y="656"/>
                  </a:lnTo>
                  <a:lnTo>
                    <a:pt x="3270" y="754"/>
                  </a:lnTo>
                  <a:lnTo>
                    <a:pt x="3334" y="840"/>
                  </a:lnTo>
                  <a:lnTo>
                    <a:pt x="3367" y="897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1" name="Freeform 12"/>
            <p:cNvSpPr>
              <a:spLocks/>
            </p:cNvSpPr>
            <p:nvPr/>
          </p:nvSpPr>
          <p:spPr bwMode="auto">
            <a:xfrm>
              <a:off x="1808386" y="3220630"/>
              <a:ext cx="1496256" cy="679661"/>
            </a:xfrm>
            <a:custGeom>
              <a:avLst/>
              <a:gdLst>
                <a:gd name="T0" fmla="*/ 2147483647 w 10647"/>
                <a:gd name="T1" fmla="*/ 2147483647 h 5866"/>
                <a:gd name="T2" fmla="*/ 2147483647 w 10647"/>
                <a:gd name="T3" fmla="*/ 2147483647 h 5866"/>
                <a:gd name="T4" fmla="*/ 2147483647 w 10647"/>
                <a:gd name="T5" fmla="*/ 2147483647 h 5866"/>
                <a:gd name="T6" fmla="*/ 2147483647 w 10647"/>
                <a:gd name="T7" fmla="*/ 2147483647 h 5866"/>
                <a:gd name="T8" fmla="*/ 2147483647 w 10647"/>
                <a:gd name="T9" fmla="*/ 2147483647 h 5866"/>
                <a:gd name="T10" fmla="*/ 2147483647 w 10647"/>
                <a:gd name="T11" fmla="*/ 2147483647 h 5866"/>
                <a:gd name="T12" fmla="*/ 2147483647 w 10647"/>
                <a:gd name="T13" fmla="*/ 2147483647 h 5866"/>
                <a:gd name="T14" fmla="*/ 2147483647 w 10647"/>
                <a:gd name="T15" fmla="*/ 2147483647 h 5866"/>
                <a:gd name="T16" fmla="*/ 2147483647 w 10647"/>
                <a:gd name="T17" fmla="*/ 2147483647 h 5866"/>
                <a:gd name="T18" fmla="*/ 2147483647 w 10647"/>
                <a:gd name="T19" fmla="*/ 2147483647 h 5866"/>
                <a:gd name="T20" fmla="*/ 2147483647 w 10647"/>
                <a:gd name="T21" fmla="*/ 2147483647 h 5866"/>
                <a:gd name="T22" fmla="*/ 2147483647 w 10647"/>
                <a:gd name="T23" fmla="*/ 2147483647 h 5866"/>
                <a:gd name="T24" fmla="*/ 2147483647 w 10647"/>
                <a:gd name="T25" fmla="*/ 2147483647 h 5866"/>
                <a:gd name="T26" fmla="*/ 2147483647 w 10647"/>
                <a:gd name="T27" fmla="*/ 2147483647 h 5866"/>
                <a:gd name="T28" fmla="*/ 2147483647 w 10647"/>
                <a:gd name="T29" fmla="*/ 2147483647 h 5866"/>
                <a:gd name="T30" fmla="*/ 2147483647 w 10647"/>
                <a:gd name="T31" fmla="*/ 2147483647 h 5866"/>
                <a:gd name="T32" fmla="*/ 2147483647 w 10647"/>
                <a:gd name="T33" fmla="*/ 2147483647 h 5866"/>
                <a:gd name="T34" fmla="*/ 2147483647 w 10647"/>
                <a:gd name="T35" fmla="*/ 2147483647 h 5866"/>
                <a:gd name="T36" fmla="*/ 2147483647 w 10647"/>
                <a:gd name="T37" fmla="*/ 2147483647 h 5866"/>
                <a:gd name="T38" fmla="*/ 2147483647 w 10647"/>
                <a:gd name="T39" fmla="*/ 2147483647 h 5866"/>
                <a:gd name="T40" fmla="*/ 2147483647 w 10647"/>
                <a:gd name="T41" fmla="*/ 2147483647 h 5866"/>
                <a:gd name="T42" fmla="*/ 2147483647 w 10647"/>
                <a:gd name="T43" fmla="*/ 2147483647 h 5866"/>
                <a:gd name="T44" fmla="*/ 2147483647 w 10647"/>
                <a:gd name="T45" fmla="*/ 2147483647 h 5866"/>
                <a:gd name="T46" fmla="*/ 2147483647 w 10647"/>
                <a:gd name="T47" fmla="*/ 2147483647 h 5866"/>
                <a:gd name="T48" fmla="*/ 2147483647 w 10647"/>
                <a:gd name="T49" fmla="*/ 2147483647 h 5866"/>
                <a:gd name="T50" fmla="*/ 2147483647 w 10647"/>
                <a:gd name="T51" fmla="*/ 2147483647 h 5866"/>
                <a:gd name="T52" fmla="*/ 2147483647 w 10647"/>
                <a:gd name="T53" fmla="*/ 2147483647 h 5866"/>
                <a:gd name="T54" fmla="*/ 2147483647 w 10647"/>
                <a:gd name="T55" fmla="*/ 2147483647 h 5866"/>
                <a:gd name="T56" fmla="*/ 2147483647 w 10647"/>
                <a:gd name="T57" fmla="*/ 2147483647 h 5866"/>
                <a:gd name="T58" fmla="*/ 2147483647 w 10647"/>
                <a:gd name="T59" fmla="*/ 2147483647 h 5866"/>
                <a:gd name="T60" fmla="*/ 2147483647 w 10647"/>
                <a:gd name="T61" fmla="*/ 2147483647 h 5866"/>
                <a:gd name="T62" fmla="*/ 2147483647 w 10647"/>
                <a:gd name="T63" fmla="*/ 2147483647 h 5866"/>
                <a:gd name="T64" fmla="*/ 2147483647 w 10647"/>
                <a:gd name="T65" fmla="*/ 2147483647 h 5866"/>
                <a:gd name="T66" fmla="*/ 2147483647 w 10647"/>
                <a:gd name="T67" fmla="*/ 2147483647 h 5866"/>
                <a:gd name="T68" fmla="*/ 2147483647 w 10647"/>
                <a:gd name="T69" fmla="*/ 2147483647 h 5866"/>
                <a:gd name="T70" fmla="*/ 2147483647 w 10647"/>
                <a:gd name="T71" fmla="*/ 2147483647 h 5866"/>
                <a:gd name="T72" fmla="*/ 2147483647 w 10647"/>
                <a:gd name="T73" fmla="*/ 2147483647 h 5866"/>
                <a:gd name="T74" fmla="*/ 2147483647 w 10647"/>
                <a:gd name="T75" fmla="*/ 2147483647 h 5866"/>
                <a:gd name="T76" fmla="*/ 2147483647 w 10647"/>
                <a:gd name="T77" fmla="*/ 2147483647 h 5866"/>
                <a:gd name="T78" fmla="*/ 2147483647 w 10647"/>
                <a:gd name="T79" fmla="*/ 2147483647 h 5866"/>
                <a:gd name="T80" fmla="*/ 2147483647 w 10647"/>
                <a:gd name="T81" fmla="*/ 2147483647 h 5866"/>
                <a:gd name="T82" fmla="*/ 2147483647 w 10647"/>
                <a:gd name="T83" fmla="*/ 2147483647 h 5866"/>
                <a:gd name="T84" fmla="*/ 2147483647 w 10647"/>
                <a:gd name="T85" fmla="*/ 2147483647 h 5866"/>
                <a:gd name="T86" fmla="*/ 2147483647 w 10647"/>
                <a:gd name="T87" fmla="*/ 2147483647 h 5866"/>
                <a:gd name="T88" fmla="*/ 2147483647 w 10647"/>
                <a:gd name="T89" fmla="*/ 2147483647 h 5866"/>
                <a:gd name="T90" fmla="*/ 2147483647 w 10647"/>
                <a:gd name="T91" fmla="*/ 2147483647 h 5866"/>
                <a:gd name="T92" fmla="*/ 2147483647 w 10647"/>
                <a:gd name="T93" fmla="*/ 2147483647 h 5866"/>
                <a:gd name="T94" fmla="*/ 2147483647 w 10647"/>
                <a:gd name="T95" fmla="*/ 2147483647 h 5866"/>
                <a:gd name="T96" fmla="*/ 2147483647 w 10647"/>
                <a:gd name="T97" fmla="*/ 2147483647 h 5866"/>
                <a:gd name="T98" fmla="*/ 2147483647 w 10647"/>
                <a:gd name="T99" fmla="*/ 2147483647 h 5866"/>
                <a:gd name="T100" fmla="*/ 2147483647 w 10647"/>
                <a:gd name="T101" fmla="*/ 2147483647 h 5866"/>
                <a:gd name="T102" fmla="*/ 2147483647 w 10647"/>
                <a:gd name="T103" fmla="*/ 2147483647 h 5866"/>
                <a:gd name="T104" fmla="*/ 2147483647 w 10647"/>
                <a:gd name="T105" fmla="*/ 2147483647 h 5866"/>
                <a:gd name="T106" fmla="*/ 2147483647 w 10647"/>
                <a:gd name="T107" fmla="*/ 2147483647 h 5866"/>
                <a:gd name="T108" fmla="*/ 2147483647 w 10647"/>
                <a:gd name="T109" fmla="*/ 2147483647 h 5866"/>
                <a:gd name="T110" fmla="*/ 2147483647 w 10647"/>
                <a:gd name="T111" fmla="*/ 2147483647 h 5866"/>
                <a:gd name="T112" fmla="*/ 2147483647 w 10647"/>
                <a:gd name="T113" fmla="*/ 2147483647 h 5866"/>
                <a:gd name="T114" fmla="*/ 2147483647 w 10647"/>
                <a:gd name="T115" fmla="*/ 2147483647 h 5866"/>
                <a:gd name="T116" fmla="*/ 2147483647 w 10647"/>
                <a:gd name="T117" fmla="*/ 2147483647 h 5866"/>
                <a:gd name="T118" fmla="*/ 2147483647 w 10647"/>
                <a:gd name="T119" fmla="*/ 2147483647 h 5866"/>
                <a:gd name="T120" fmla="*/ 2147483647 w 10647"/>
                <a:gd name="T121" fmla="*/ 2147483647 h 5866"/>
                <a:gd name="T122" fmla="*/ 2147483647 w 10647"/>
                <a:gd name="T123" fmla="*/ 2147483647 h 5866"/>
                <a:gd name="T124" fmla="*/ 2147483647 w 10647"/>
                <a:gd name="T125" fmla="*/ 2147483647 h 5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47"/>
                <a:gd name="T190" fmla="*/ 0 h 5866"/>
                <a:gd name="T191" fmla="*/ 10647 w 10647"/>
                <a:gd name="T192" fmla="*/ 5866 h 5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47" h="5866">
                  <a:moveTo>
                    <a:pt x="0" y="4556"/>
                  </a:moveTo>
                  <a:lnTo>
                    <a:pt x="33" y="4613"/>
                  </a:lnTo>
                  <a:lnTo>
                    <a:pt x="179" y="4628"/>
                  </a:lnTo>
                  <a:lnTo>
                    <a:pt x="400" y="4845"/>
                  </a:lnTo>
                  <a:lnTo>
                    <a:pt x="1574" y="5393"/>
                  </a:lnTo>
                  <a:lnTo>
                    <a:pt x="1799" y="5577"/>
                  </a:lnTo>
                  <a:lnTo>
                    <a:pt x="1964" y="5712"/>
                  </a:lnTo>
                  <a:lnTo>
                    <a:pt x="2695" y="5730"/>
                  </a:lnTo>
                  <a:lnTo>
                    <a:pt x="2778" y="5670"/>
                  </a:lnTo>
                  <a:lnTo>
                    <a:pt x="3066" y="5670"/>
                  </a:lnTo>
                  <a:lnTo>
                    <a:pt x="3266" y="5866"/>
                  </a:lnTo>
                  <a:lnTo>
                    <a:pt x="4636" y="5850"/>
                  </a:lnTo>
                  <a:lnTo>
                    <a:pt x="4842" y="5783"/>
                  </a:lnTo>
                  <a:lnTo>
                    <a:pt x="5682" y="5775"/>
                  </a:lnTo>
                  <a:lnTo>
                    <a:pt x="8059" y="5603"/>
                  </a:lnTo>
                  <a:lnTo>
                    <a:pt x="8272" y="5360"/>
                  </a:lnTo>
                  <a:lnTo>
                    <a:pt x="8558" y="5037"/>
                  </a:lnTo>
                  <a:lnTo>
                    <a:pt x="8884" y="4785"/>
                  </a:lnTo>
                  <a:lnTo>
                    <a:pt x="9398" y="4695"/>
                  </a:lnTo>
                  <a:lnTo>
                    <a:pt x="10392" y="4677"/>
                  </a:lnTo>
                  <a:lnTo>
                    <a:pt x="10639" y="4632"/>
                  </a:lnTo>
                  <a:lnTo>
                    <a:pt x="10624" y="4208"/>
                  </a:lnTo>
                  <a:lnTo>
                    <a:pt x="10576" y="4159"/>
                  </a:lnTo>
                  <a:lnTo>
                    <a:pt x="10647" y="3990"/>
                  </a:lnTo>
                  <a:lnTo>
                    <a:pt x="10576" y="3934"/>
                  </a:lnTo>
                  <a:lnTo>
                    <a:pt x="10486" y="4020"/>
                  </a:lnTo>
                  <a:lnTo>
                    <a:pt x="10381" y="4043"/>
                  </a:lnTo>
                  <a:lnTo>
                    <a:pt x="10279" y="4152"/>
                  </a:lnTo>
                  <a:lnTo>
                    <a:pt x="10223" y="4152"/>
                  </a:lnTo>
                  <a:lnTo>
                    <a:pt x="10081" y="4005"/>
                  </a:lnTo>
                  <a:lnTo>
                    <a:pt x="10077" y="3848"/>
                  </a:lnTo>
                  <a:lnTo>
                    <a:pt x="10189" y="3788"/>
                  </a:lnTo>
                  <a:lnTo>
                    <a:pt x="10193" y="3282"/>
                  </a:lnTo>
                  <a:lnTo>
                    <a:pt x="10347" y="3109"/>
                  </a:lnTo>
                  <a:lnTo>
                    <a:pt x="10163" y="2948"/>
                  </a:lnTo>
                  <a:lnTo>
                    <a:pt x="10017" y="2764"/>
                  </a:lnTo>
                  <a:lnTo>
                    <a:pt x="10009" y="2629"/>
                  </a:lnTo>
                  <a:lnTo>
                    <a:pt x="10107" y="2588"/>
                  </a:lnTo>
                  <a:lnTo>
                    <a:pt x="10204" y="2517"/>
                  </a:lnTo>
                  <a:lnTo>
                    <a:pt x="10272" y="2367"/>
                  </a:lnTo>
                  <a:lnTo>
                    <a:pt x="10114" y="2205"/>
                  </a:lnTo>
                  <a:lnTo>
                    <a:pt x="10058" y="2082"/>
                  </a:lnTo>
                  <a:lnTo>
                    <a:pt x="10043" y="1898"/>
                  </a:lnTo>
                  <a:lnTo>
                    <a:pt x="10167" y="1722"/>
                  </a:lnTo>
                  <a:lnTo>
                    <a:pt x="10006" y="1542"/>
                  </a:lnTo>
                  <a:lnTo>
                    <a:pt x="9953" y="1332"/>
                  </a:lnTo>
                  <a:lnTo>
                    <a:pt x="9968" y="1103"/>
                  </a:lnTo>
                  <a:lnTo>
                    <a:pt x="10298" y="784"/>
                  </a:lnTo>
                  <a:lnTo>
                    <a:pt x="10193" y="604"/>
                  </a:lnTo>
                  <a:lnTo>
                    <a:pt x="10223" y="435"/>
                  </a:lnTo>
                  <a:lnTo>
                    <a:pt x="10114" y="364"/>
                  </a:lnTo>
                  <a:lnTo>
                    <a:pt x="9882" y="357"/>
                  </a:lnTo>
                  <a:lnTo>
                    <a:pt x="9822" y="293"/>
                  </a:lnTo>
                  <a:lnTo>
                    <a:pt x="9653" y="293"/>
                  </a:lnTo>
                  <a:lnTo>
                    <a:pt x="9499" y="664"/>
                  </a:lnTo>
                  <a:lnTo>
                    <a:pt x="9199" y="837"/>
                  </a:lnTo>
                  <a:lnTo>
                    <a:pt x="9008" y="818"/>
                  </a:lnTo>
                  <a:lnTo>
                    <a:pt x="8858" y="904"/>
                  </a:lnTo>
                  <a:lnTo>
                    <a:pt x="8686" y="942"/>
                  </a:lnTo>
                  <a:lnTo>
                    <a:pt x="8517" y="1155"/>
                  </a:lnTo>
                  <a:lnTo>
                    <a:pt x="8374" y="1114"/>
                  </a:lnTo>
                  <a:lnTo>
                    <a:pt x="8464" y="964"/>
                  </a:lnTo>
                  <a:lnTo>
                    <a:pt x="8434" y="773"/>
                  </a:lnTo>
                  <a:lnTo>
                    <a:pt x="8269" y="664"/>
                  </a:lnTo>
                  <a:lnTo>
                    <a:pt x="8134" y="664"/>
                  </a:lnTo>
                  <a:lnTo>
                    <a:pt x="8044" y="559"/>
                  </a:lnTo>
                  <a:lnTo>
                    <a:pt x="7666" y="533"/>
                  </a:lnTo>
                  <a:lnTo>
                    <a:pt x="7583" y="398"/>
                  </a:lnTo>
                  <a:lnTo>
                    <a:pt x="7587" y="289"/>
                  </a:lnTo>
                  <a:lnTo>
                    <a:pt x="7692" y="207"/>
                  </a:lnTo>
                  <a:lnTo>
                    <a:pt x="7486" y="0"/>
                  </a:lnTo>
                  <a:lnTo>
                    <a:pt x="7392" y="72"/>
                  </a:lnTo>
                  <a:lnTo>
                    <a:pt x="7246" y="102"/>
                  </a:lnTo>
                  <a:lnTo>
                    <a:pt x="7088" y="180"/>
                  </a:lnTo>
                  <a:lnTo>
                    <a:pt x="7009" y="338"/>
                  </a:lnTo>
                  <a:lnTo>
                    <a:pt x="6788" y="353"/>
                  </a:lnTo>
                  <a:lnTo>
                    <a:pt x="6724" y="544"/>
                  </a:lnTo>
                  <a:lnTo>
                    <a:pt x="6526" y="664"/>
                  </a:lnTo>
                  <a:lnTo>
                    <a:pt x="6383" y="863"/>
                  </a:lnTo>
                  <a:lnTo>
                    <a:pt x="6181" y="837"/>
                  </a:lnTo>
                  <a:lnTo>
                    <a:pt x="6162" y="567"/>
                  </a:lnTo>
                  <a:lnTo>
                    <a:pt x="6016" y="525"/>
                  </a:lnTo>
                  <a:lnTo>
                    <a:pt x="5828" y="653"/>
                  </a:lnTo>
                  <a:lnTo>
                    <a:pt x="5689" y="773"/>
                  </a:lnTo>
                  <a:lnTo>
                    <a:pt x="5494" y="930"/>
                  </a:lnTo>
                  <a:lnTo>
                    <a:pt x="5494" y="1129"/>
                  </a:lnTo>
                  <a:lnTo>
                    <a:pt x="5367" y="1242"/>
                  </a:lnTo>
                  <a:lnTo>
                    <a:pt x="5146" y="1242"/>
                  </a:lnTo>
                  <a:lnTo>
                    <a:pt x="5022" y="1152"/>
                  </a:lnTo>
                  <a:lnTo>
                    <a:pt x="4876" y="1110"/>
                  </a:lnTo>
                  <a:lnTo>
                    <a:pt x="4876" y="1178"/>
                  </a:lnTo>
                  <a:lnTo>
                    <a:pt x="4744" y="1167"/>
                  </a:lnTo>
                  <a:lnTo>
                    <a:pt x="4692" y="930"/>
                  </a:lnTo>
                  <a:lnTo>
                    <a:pt x="4366" y="889"/>
                  </a:lnTo>
                  <a:lnTo>
                    <a:pt x="4152" y="585"/>
                  </a:lnTo>
                  <a:lnTo>
                    <a:pt x="3964" y="585"/>
                  </a:lnTo>
                  <a:lnTo>
                    <a:pt x="3931" y="672"/>
                  </a:lnTo>
                  <a:lnTo>
                    <a:pt x="3837" y="788"/>
                  </a:lnTo>
                  <a:lnTo>
                    <a:pt x="3713" y="825"/>
                  </a:lnTo>
                  <a:lnTo>
                    <a:pt x="3706" y="1032"/>
                  </a:lnTo>
                  <a:lnTo>
                    <a:pt x="3574" y="1110"/>
                  </a:lnTo>
                  <a:lnTo>
                    <a:pt x="3346" y="1279"/>
                  </a:lnTo>
                  <a:lnTo>
                    <a:pt x="3143" y="1665"/>
                  </a:lnTo>
                  <a:lnTo>
                    <a:pt x="2644" y="2085"/>
                  </a:lnTo>
                  <a:lnTo>
                    <a:pt x="2618" y="2314"/>
                  </a:lnTo>
                  <a:lnTo>
                    <a:pt x="2449" y="2457"/>
                  </a:lnTo>
                  <a:lnTo>
                    <a:pt x="2333" y="2663"/>
                  </a:lnTo>
                  <a:lnTo>
                    <a:pt x="2194" y="2652"/>
                  </a:lnTo>
                  <a:lnTo>
                    <a:pt x="2041" y="2790"/>
                  </a:lnTo>
                  <a:lnTo>
                    <a:pt x="1613" y="2727"/>
                  </a:lnTo>
                  <a:lnTo>
                    <a:pt x="1557" y="2644"/>
                  </a:lnTo>
                  <a:lnTo>
                    <a:pt x="1448" y="2637"/>
                  </a:lnTo>
                  <a:lnTo>
                    <a:pt x="1384" y="2753"/>
                  </a:lnTo>
                  <a:lnTo>
                    <a:pt x="1373" y="2892"/>
                  </a:lnTo>
                  <a:lnTo>
                    <a:pt x="1272" y="2959"/>
                  </a:lnTo>
                  <a:lnTo>
                    <a:pt x="1219" y="3098"/>
                  </a:lnTo>
                  <a:lnTo>
                    <a:pt x="1103" y="3154"/>
                  </a:lnTo>
                  <a:lnTo>
                    <a:pt x="1051" y="3375"/>
                  </a:lnTo>
                  <a:lnTo>
                    <a:pt x="927" y="3387"/>
                  </a:lnTo>
                  <a:lnTo>
                    <a:pt x="923" y="3559"/>
                  </a:lnTo>
                  <a:lnTo>
                    <a:pt x="1047" y="3705"/>
                  </a:lnTo>
                  <a:lnTo>
                    <a:pt x="1054" y="3822"/>
                  </a:lnTo>
                  <a:lnTo>
                    <a:pt x="777" y="4028"/>
                  </a:lnTo>
                  <a:lnTo>
                    <a:pt x="589" y="4155"/>
                  </a:lnTo>
                  <a:lnTo>
                    <a:pt x="391" y="4309"/>
                  </a:lnTo>
                  <a:lnTo>
                    <a:pt x="199" y="4380"/>
                  </a:lnTo>
                  <a:lnTo>
                    <a:pt x="0" y="4556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2" name="Freeform 13"/>
            <p:cNvSpPr>
              <a:spLocks/>
            </p:cNvSpPr>
            <p:nvPr/>
          </p:nvSpPr>
          <p:spPr bwMode="auto">
            <a:xfrm>
              <a:off x="2120313" y="3898348"/>
              <a:ext cx="549290" cy="661212"/>
            </a:xfrm>
            <a:custGeom>
              <a:avLst/>
              <a:gdLst>
                <a:gd name="T0" fmla="*/ 2147483647 w 3907"/>
                <a:gd name="T1" fmla="*/ 2147483647 h 5707"/>
                <a:gd name="T2" fmla="*/ 2147483647 w 3907"/>
                <a:gd name="T3" fmla="*/ 2147483647 h 5707"/>
                <a:gd name="T4" fmla="*/ 2147483647 w 3907"/>
                <a:gd name="T5" fmla="*/ 2147483647 h 5707"/>
                <a:gd name="T6" fmla="*/ 2147483647 w 3907"/>
                <a:gd name="T7" fmla="*/ 2147483647 h 5707"/>
                <a:gd name="T8" fmla="*/ 2147483647 w 3907"/>
                <a:gd name="T9" fmla="*/ 2147483647 h 5707"/>
                <a:gd name="T10" fmla="*/ 2147483647 w 3907"/>
                <a:gd name="T11" fmla="*/ 2147483647 h 5707"/>
                <a:gd name="T12" fmla="*/ 2147483647 w 3907"/>
                <a:gd name="T13" fmla="*/ 2147483647 h 5707"/>
                <a:gd name="T14" fmla="*/ 2147483647 w 3907"/>
                <a:gd name="T15" fmla="*/ 2147483647 h 5707"/>
                <a:gd name="T16" fmla="*/ 2147483647 w 3907"/>
                <a:gd name="T17" fmla="*/ 2147483647 h 5707"/>
                <a:gd name="T18" fmla="*/ 2147483647 w 3907"/>
                <a:gd name="T19" fmla="*/ 2147483647 h 5707"/>
                <a:gd name="T20" fmla="*/ 2147483647 w 3907"/>
                <a:gd name="T21" fmla="*/ 2147483647 h 5707"/>
                <a:gd name="T22" fmla="*/ 2147483647 w 3907"/>
                <a:gd name="T23" fmla="*/ 2147483647 h 5707"/>
                <a:gd name="T24" fmla="*/ 2147483647 w 3907"/>
                <a:gd name="T25" fmla="*/ 2147483647 h 5707"/>
                <a:gd name="T26" fmla="*/ 2147483647 w 3907"/>
                <a:gd name="T27" fmla="*/ 2147483647 h 5707"/>
                <a:gd name="T28" fmla="*/ 2147483647 w 3907"/>
                <a:gd name="T29" fmla="*/ 2147483647 h 5707"/>
                <a:gd name="T30" fmla="*/ 2147483647 w 3907"/>
                <a:gd name="T31" fmla="*/ 2147483647 h 5707"/>
                <a:gd name="T32" fmla="*/ 2147483647 w 3907"/>
                <a:gd name="T33" fmla="*/ 2147483647 h 5707"/>
                <a:gd name="T34" fmla="*/ 2147483647 w 3907"/>
                <a:gd name="T35" fmla="*/ 2147483647 h 5707"/>
                <a:gd name="T36" fmla="*/ 0 w 3907"/>
                <a:gd name="T37" fmla="*/ 2147483647 h 5707"/>
                <a:gd name="T38" fmla="*/ 2147483647 w 3907"/>
                <a:gd name="T39" fmla="*/ 2147483647 h 5707"/>
                <a:gd name="T40" fmla="*/ 2147483647 w 3907"/>
                <a:gd name="T41" fmla="*/ 2147483647 h 5707"/>
                <a:gd name="T42" fmla="*/ 2147483647 w 3907"/>
                <a:gd name="T43" fmla="*/ 2147483647 h 5707"/>
                <a:gd name="T44" fmla="*/ 2147483647 w 3907"/>
                <a:gd name="T45" fmla="*/ 2147483647 h 5707"/>
                <a:gd name="T46" fmla="*/ 2147483647 w 3907"/>
                <a:gd name="T47" fmla="*/ 2147483647 h 5707"/>
                <a:gd name="T48" fmla="*/ 2147483647 w 3907"/>
                <a:gd name="T49" fmla="*/ 2147483647 h 5707"/>
                <a:gd name="T50" fmla="*/ 2147483647 w 3907"/>
                <a:gd name="T51" fmla="*/ 2147483647 h 5707"/>
                <a:gd name="T52" fmla="*/ 2147483647 w 3907"/>
                <a:gd name="T53" fmla="*/ 2147483647 h 5707"/>
                <a:gd name="T54" fmla="*/ 2147483647 w 3907"/>
                <a:gd name="T55" fmla="*/ 2147483647 h 5707"/>
                <a:gd name="T56" fmla="*/ 2147483647 w 3907"/>
                <a:gd name="T57" fmla="*/ 2147483647 h 5707"/>
                <a:gd name="T58" fmla="*/ 2147483647 w 3907"/>
                <a:gd name="T59" fmla="*/ 2147483647 h 5707"/>
                <a:gd name="T60" fmla="*/ 2147483647 w 3907"/>
                <a:gd name="T61" fmla="*/ 2147483647 h 5707"/>
                <a:gd name="T62" fmla="*/ 2147483647 w 3907"/>
                <a:gd name="T63" fmla="*/ 2147483647 h 5707"/>
                <a:gd name="T64" fmla="*/ 2147483647 w 3907"/>
                <a:gd name="T65" fmla="*/ 2147483647 h 5707"/>
                <a:gd name="T66" fmla="*/ 2147483647 w 3907"/>
                <a:gd name="T67" fmla="*/ 2147483647 h 5707"/>
                <a:gd name="T68" fmla="*/ 2147483647 w 3907"/>
                <a:gd name="T69" fmla="*/ 2147483647 h 5707"/>
                <a:gd name="T70" fmla="*/ 2147483647 w 3907"/>
                <a:gd name="T71" fmla="*/ 2147483647 h 5707"/>
                <a:gd name="T72" fmla="*/ 2147483647 w 3907"/>
                <a:gd name="T73" fmla="*/ 2147483647 h 5707"/>
                <a:gd name="T74" fmla="*/ 2147483647 w 3907"/>
                <a:gd name="T75" fmla="*/ 2147483647 h 5707"/>
                <a:gd name="T76" fmla="*/ 2147483647 w 3907"/>
                <a:gd name="T77" fmla="*/ 2147483647 h 5707"/>
                <a:gd name="T78" fmla="*/ 2147483647 w 3907"/>
                <a:gd name="T79" fmla="*/ 2147483647 h 5707"/>
                <a:gd name="T80" fmla="*/ 2147483647 w 3907"/>
                <a:gd name="T81" fmla="*/ 2147483647 h 5707"/>
                <a:gd name="T82" fmla="*/ 2147483647 w 3907"/>
                <a:gd name="T83" fmla="*/ 2147483647 h 5707"/>
                <a:gd name="T84" fmla="*/ 2147483647 w 3907"/>
                <a:gd name="T85" fmla="*/ 2147483647 h 5707"/>
                <a:gd name="T86" fmla="*/ 2147483647 w 3907"/>
                <a:gd name="T87" fmla="*/ 2147483647 h 5707"/>
                <a:gd name="T88" fmla="*/ 2147483647 w 3907"/>
                <a:gd name="T89" fmla="*/ 2147483647 h 5707"/>
                <a:gd name="T90" fmla="*/ 2147483647 w 3907"/>
                <a:gd name="T91" fmla="*/ 2147483647 h 5707"/>
                <a:gd name="T92" fmla="*/ 2147483647 w 3907"/>
                <a:gd name="T93" fmla="*/ 2147483647 h 5707"/>
                <a:gd name="T94" fmla="*/ 2147483647 w 3907"/>
                <a:gd name="T95" fmla="*/ 2147483647 h 5707"/>
                <a:gd name="T96" fmla="*/ 2147483647 w 3907"/>
                <a:gd name="T97" fmla="*/ 2147483647 h 5707"/>
                <a:gd name="T98" fmla="*/ 2147483647 w 3907"/>
                <a:gd name="T99" fmla="*/ 2147483647 h 5707"/>
                <a:gd name="T100" fmla="*/ 2147483647 w 3907"/>
                <a:gd name="T101" fmla="*/ 2147483647 h 5707"/>
                <a:gd name="T102" fmla="*/ 2147483647 w 3907"/>
                <a:gd name="T103" fmla="*/ 0 h 5707"/>
                <a:gd name="T104" fmla="*/ 2147483647 w 3907"/>
                <a:gd name="T105" fmla="*/ 2147483647 h 5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07"/>
                <a:gd name="T160" fmla="*/ 0 h 5707"/>
                <a:gd name="T161" fmla="*/ 3907 w 3907"/>
                <a:gd name="T162" fmla="*/ 5707 h 5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07" h="5707">
                  <a:moveTo>
                    <a:pt x="1049" y="17"/>
                  </a:moveTo>
                  <a:lnTo>
                    <a:pt x="1007" y="321"/>
                  </a:lnTo>
                  <a:lnTo>
                    <a:pt x="996" y="512"/>
                  </a:lnTo>
                  <a:lnTo>
                    <a:pt x="932" y="640"/>
                  </a:lnTo>
                  <a:lnTo>
                    <a:pt x="1165" y="962"/>
                  </a:lnTo>
                  <a:lnTo>
                    <a:pt x="1195" y="1724"/>
                  </a:lnTo>
                  <a:lnTo>
                    <a:pt x="1547" y="2024"/>
                  </a:lnTo>
                  <a:lnTo>
                    <a:pt x="1491" y="2226"/>
                  </a:lnTo>
                  <a:lnTo>
                    <a:pt x="1499" y="2462"/>
                  </a:lnTo>
                  <a:lnTo>
                    <a:pt x="1270" y="2714"/>
                  </a:lnTo>
                  <a:lnTo>
                    <a:pt x="1409" y="2939"/>
                  </a:lnTo>
                  <a:lnTo>
                    <a:pt x="1180" y="3085"/>
                  </a:lnTo>
                  <a:lnTo>
                    <a:pt x="992" y="3246"/>
                  </a:lnTo>
                  <a:lnTo>
                    <a:pt x="779" y="3317"/>
                  </a:lnTo>
                  <a:lnTo>
                    <a:pt x="644" y="3407"/>
                  </a:lnTo>
                  <a:lnTo>
                    <a:pt x="426" y="3565"/>
                  </a:lnTo>
                  <a:lnTo>
                    <a:pt x="186" y="3775"/>
                  </a:lnTo>
                  <a:lnTo>
                    <a:pt x="21" y="3869"/>
                  </a:lnTo>
                  <a:lnTo>
                    <a:pt x="0" y="4196"/>
                  </a:lnTo>
                  <a:lnTo>
                    <a:pt x="371" y="4230"/>
                  </a:lnTo>
                  <a:lnTo>
                    <a:pt x="547" y="5130"/>
                  </a:lnTo>
                  <a:lnTo>
                    <a:pt x="1226" y="5107"/>
                  </a:lnTo>
                  <a:lnTo>
                    <a:pt x="1458" y="5073"/>
                  </a:lnTo>
                  <a:lnTo>
                    <a:pt x="1713" y="5295"/>
                  </a:lnTo>
                  <a:lnTo>
                    <a:pt x="1631" y="5467"/>
                  </a:lnTo>
                  <a:lnTo>
                    <a:pt x="1867" y="5707"/>
                  </a:lnTo>
                  <a:lnTo>
                    <a:pt x="2088" y="5700"/>
                  </a:lnTo>
                  <a:lnTo>
                    <a:pt x="2088" y="5373"/>
                  </a:lnTo>
                  <a:lnTo>
                    <a:pt x="2302" y="5156"/>
                  </a:lnTo>
                  <a:lnTo>
                    <a:pt x="2538" y="4837"/>
                  </a:lnTo>
                  <a:lnTo>
                    <a:pt x="2681" y="4766"/>
                  </a:lnTo>
                  <a:lnTo>
                    <a:pt x="2838" y="4597"/>
                  </a:lnTo>
                  <a:lnTo>
                    <a:pt x="3161" y="4500"/>
                  </a:lnTo>
                  <a:lnTo>
                    <a:pt x="3352" y="4241"/>
                  </a:lnTo>
                  <a:lnTo>
                    <a:pt x="3487" y="4106"/>
                  </a:lnTo>
                  <a:lnTo>
                    <a:pt x="3667" y="4203"/>
                  </a:lnTo>
                  <a:lnTo>
                    <a:pt x="3731" y="4008"/>
                  </a:lnTo>
                  <a:lnTo>
                    <a:pt x="3903" y="3975"/>
                  </a:lnTo>
                  <a:lnTo>
                    <a:pt x="3907" y="3896"/>
                  </a:lnTo>
                  <a:lnTo>
                    <a:pt x="3581" y="3701"/>
                  </a:lnTo>
                  <a:lnTo>
                    <a:pt x="3273" y="3386"/>
                  </a:lnTo>
                  <a:lnTo>
                    <a:pt x="3277" y="3180"/>
                  </a:lnTo>
                  <a:lnTo>
                    <a:pt x="3078" y="2846"/>
                  </a:lnTo>
                  <a:lnTo>
                    <a:pt x="2910" y="2861"/>
                  </a:lnTo>
                  <a:lnTo>
                    <a:pt x="2722" y="2651"/>
                  </a:lnTo>
                  <a:lnTo>
                    <a:pt x="2722" y="2535"/>
                  </a:lnTo>
                  <a:lnTo>
                    <a:pt x="2835" y="2115"/>
                  </a:lnTo>
                  <a:lnTo>
                    <a:pt x="2925" y="1998"/>
                  </a:lnTo>
                  <a:lnTo>
                    <a:pt x="2917" y="1346"/>
                  </a:lnTo>
                  <a:lnTo>
                    <a:pt x="2797" y="1008"/>
                  </a:lnTo>
                  <a:lnTo>
                    <a:pt x="2445" y="202"/>
                  </a:lnTo>
                  <a:lnTo>
                    <a:pt x="2411" y="0"/>
                  </a:lnTo>
                  <a:lnTo>
                    <a:pt x="1049" y="17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3" name="Freeform 14"/>
            <p:cNvSpPr>
              <a:spLocks/>
            </p:cNvSpPr>
            <p:nvPr/>
          </p:nvSpPr>
          <p:spPr bwMode="auto">
            <a:xfrm>
              <a:off x="2459581" y="3869219"/>
              <a:ext cx="712087" cy="480617"/>
            </a:xfrm>
            <a:custGeom>
              <a:avLst/>
              <a:gdLst>
                <a:gd name="T0" fmla="*/ 2147483647 w 5074"/>
                <a:gd name="T1" fmla="*/ 2147483647 h 4148"/>
                <a:gd name="T2" fmla="*/ 2147483647 w 5074"/>
                <a:gd name="T3" fmla="*/ 0 h 4148"/>
                <a:gd name="T4" fmla="*/ 2147483647 w 5074"/>
                <a:gd name="T5" fmla="*/ 2147483647 h 4148"/>
                <a:gd name="T6" fmla="*/ 2147483647 w 5074"/>
                <a:gd name="T7" fmla="*/ 2147483647 h 4148"/>
                <a:gd name="T8" fmla="*/ 2147483647 w 5074"/>
                <a:gd name="T9" fmla="*/ 2147483647 h 4148"/>
                <a:gd name="T10" fmla="*/ 2147483647 w 5074"/>
                <a:gd name="T11" fmla="*/ 2147483647 h 4148"/>
                <a:gd name="T12" fmla="*/ 2147483647 w 5074"/>
                <a:gd name="T13" fmla="*/ 2147483647 h 4148"/>
                <a:gd name="T14" fmla="*/ 2147483647 w 5074"/>
                <a:gd name="T15" fmla="*/ 2147483647 h 4148"/>
                <a:gd name="T16" fmla="*/ 2147483647 w 5074"/>
                <a:gd name="T17" fmla="*/ 2147483647 h 4148"/>
                <a:gd name="T18" fmla="*/ 2147483647 w 5074"/>
                <a:gd name="T19" fmla="*/ 2147483647 h 4148"/>
                <a:gd name="T20" fmla="*/ 2147483647 w 5074"/>
                <a:gd name="T21" fmla="*/ 2147483647 h 4148"/>
                <a:gd name="T22" fmla="*/ 2147483647 w 5074"/>
                <a:gd name="T23" fmla="*/ 2147483647 h 4148"/>
                <a:gd name="T24" fmla="*/ 2147483647 w 5074"/>
                <a:gd name="T25" fmla="*/ 2147483647 h 4148"/>
                <a:gd name="T26" fmla="*/ 2147483647 w 5074"/>
                <a:gd name="T27" fmla="*/ 2147483647 h 4148"/>
                <a:gd name="T28" fmla="*/ 2147483647 w 5074"/>
                <a:gd name="T29" fmla="*/ 2147483647 h 4148"/>
                <a:gd name="T30" fmla="*/ 2147483647 w 5074"/>
                <a:gd name="T31" fmla="*/ 2147483647 h 4148"/>
                <a:gd name="T32" fmla="*/ 2147483647 w 5074"/>
                <a:gd name="T33" fmla="*/ 2147483647 h 4148"/>
                <a:gd name="T34" fmla="*/ 2147483647 w 5074"/>
                <a:gd name="T35" fmla="*/ 2147483647 h 4148"/>
                <a:gd name="T36" fmla="*/ 2147483647 w 5074"/>
                <a:gd name="T37" fmla="*/ 2147483647 h 4148"/>
                <a:gd name="T38" fmla="*/ 2147483647 w 5074"/>
                <a:gd name="T39" fmla="*/ 2147483647 h 4148"/>
                <a:gd name="T40" fmla="*/ 2147483647 w 5074"/>
                <a:gd name="T41" fmla="*/ 2147483647 h 4148"/>
                <a:gd name="T42" fmla="*/ 2147483647 w 5074"/>
                <a:gd name="T43" fmla="*/ 2147483647 h 4148"/>
                <a:gd name="T44" fmla="*/ 2147483647 w 5074"/>
                <a:gd name="T45" fmla="*/ 2147483647 h 4148"/>
                <a:gd name="T46" fmla="*/ 2147483647 w 5074"/>
                <a:gd name="T47" fmla="*/ 2147483647 h 4148"/>
                <a:gd name="T48" fmla="*/ 2147483647 w 5074"/>
                <a:gd name="T49" fmla="*/ 2147483647 h 4148"/>
                <a:gd name="T50" fmla="*/ 2147483647 w 5074"/>
                <a:gd name="T51" fmla="*/ 2147483647 h 4148"/>
                <a:gd name="T52" fmla="*/ 2147483647 w 5074"/>
                <a:gd name="T53" fmla="*/ 2147483647 h 4148"/>
                <a:gd name="T54" fmla="*/ 2147483647 w 5074"/>
                <a:gd name="T55" fmla="*/ 2147483647 h 4148"/>
                <a:gd name="T56" fmla="*/ 2147483647 w 5074"/>
                <a:gd name="T57" fmla="*/ 2147483647 h 4148"/>
                <a:gd name="T58" fmla="*/ 2147483647 w 5074"/>
                <a:gd name="T59" fmla="*/ 2147483647 h 4148"/>
                <a:gd name="T60" fmla="*/ 2147483647 w 5074"/>
                <a:gd name="T61" fmla="*/ 2147483647 h 4148"/>
                <a:gd name="T62" fmla="*/ 2147483647 w 5074"/>
                <a:gd name="T63" fmla="*/ 2147483647 h 4148"/>
                <a:gd name="T64" fmla="*/ 2147483647 w 5074"/>
                <a:gd name="T65" fmla="*/ 2147483647 h 4148"/>
                <a:gd name="T66" fmla="*/ 2147483647 w 5074"/>
                <a:gd name="T67" fmla="*/ 2147483647 h 4148"/>
                <a:gd name="T68" fmla="*/ 2147483647 w 5074"/>
                <a:gd name="T69" fmla="*/ 2147483647 h 4148"/>
                <a:gd name="T70" fmla="*/ 2147483647 w 5074"/>
                <a:gd name="T71" fmla="*/ 2147483647 h 4148"/>
                <a:gd name="T72" fmla="*/ 2147483647 w 5074"/>
                <a:gd name="T73" fmla="*/ 2147483647 h 4148"/>
                <a:gd name="T74" fmla="*/ 2147483647 w 5074"/>
                <a:gd name="T75" fmla="*/ 2147483647 h 4148"/>
                <a:gd name="T76" fmla="*/ 2147483647 w 5074"/>
                <a:gd name="T77" fmla="*/ 2147483647 h 4148"/>
                <a:gd name="T78" fmla="*/ 2147483647 w 5074"/>
                <a:gd name="T79" fmla="*/ 2147483647 h 4148"/>
                <a:gd name="T80" fmla="*/ 2147483647 w 5074"/>
                <a:gd name="T81" fmla="*/ 2147483647 h 4148"/>
                <a:gd name="T82" fmla="*/ 2147483647 w 5074"/>
                <a:gd name="T83" fmla="*/ 2147483647 h 4148"/>
                <a:gd name="T84" fmla="*/ 2147483647 w 5074"/>
                <a:gd name="T85" fmla="*/ 2147483647 h 4148"/>
                <a:gd name="T86" fmla="*/ 0 w 5074"/>
                <a:gd name="T87" fmla="*/ 2147483647 h 4148"/>
                <a:gd name="T88" fmla="*/ 2147483647 w 5074"/>
                <a:gd name="T89" fmla="*/ 2147483647 h 4148"/>
                <a:gd name="T90" fmla="*/ 2147483647 w 5074"/>
                <a:gd name="T91" fmla="*/ 2147483647 h 41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74"/>
                <a:gd name="T139" fmla="*/ 0 h 4148"/>
                <a:gd name="T140" fmla="*/ 5074 w 5074"/>
                <a:gd name="T141" fmla="*/ 4148 h 41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74" h="4148">
                  <a:moveTo>
                    <a:pt x="1016" y="182"/>
                  </a:moveTo>
                  <a:lnTo>
                    <a:pt x="3436" y="0"/>
                  </a:lnTo>
                  <a:lnTo>
                    <a:pt x="3663" y="903"/>
                  </a:lnTo>
                  <a:lnTo>
                    <a:pt x="3776" y="1079"/>
                  </a:lnTo>
                  <a:lnTo>
                    <a:pt x="4039" y="1292"/>
                  </a:lnTo>
                  <a:lnTo>
                    <a:pt x="4084" y="1525"/>
                  </a:lnTo>
                  <a:lnTo>
                    <a:pt x="4663" y="1800"/>
                  </a:lnTo>
                  <a:lnTo>
                    <a:pt x="4755" y="2312"/>
                  </a:lnTo>
                  <a:lnTo>
                    <a:pt x="5074" y="2894"/>
                  </a:lnTo>
                  <a:lnTo>
                    <a:pt x="5059" y="3194"/>
                  </a:lnTo>
                  <a:lnTo>
                    <a:pt x="4706" y="3190"/>
                  </a:lnTo>
                  <a:lnTo>
                    <a:pt x="4466" y="3089"/>
                  </a:lnTo>
                  <a:lnTo>
                    <a:pt x="4091" y="2867"/>
                  </a:lnTo>
                  <a:lnTo>
                    <a:pt x="3930" y="2867"/>
                  </a:lnTo>
                  <a:lnTo>
                    <a:pt x="3727" y="3006"/>
                  </a:lnTo>
                  <a:lnTo>
                    <a:pt x="3555" y="3077"/>
                  </a:lnTo>
                  <a:lnTo>
                    <a:pt x="3476" y="3332"/>
                  </a:lnTo>
                  <a:lnTo>
                    <a:pt x="3442" y="3576"/>
                  </a:lnTo>
                  <a:lnTo>
                    <a:pt x="3521" y="3767"/>
                  </a:lnTo>
                  <a:lnTo>
                    <a:pt x="3397" y="3805"/>
                  </a:lnTo>
                  <a:lnTo>
                    <a:pt x="3247" y="3692"/>
                  </a:lnTo>
                  <a:lnTo>
                    <a:pt x="3037" y="3677"/>
                  </a:lnTo>
                  <a:lnTo>
                    <a:pt x="2857" y="3554"/>
                  </a:lnTo>
                  <a:lnTo>
                    <a:pt x="2666" y="3561"/>
                  </a:lnTo>
                  <a:lnTo>
                    <a:pt x="2381" y="3475"/>
                  </a:lnTo>
                  <a:lnTo>
                    <a:pt x="2130" y="3464"/>
                  </a:lnTo>
                  <a:lnTo>
                    <a:pt x="1950" y="3505"/>
                  </a:lnTo>
                  <a:lnTo>
                    <a:pt x="1654" y="3535"/>
                  </a:lnTo>
                  <a:lnTo>
                    <a:pt x="1646" y="3726"/>
                  </a:lnTo>
                  <a:lnTo>
                    <a:pt x="1496" y="3876"/>
                  </a:lnTo>
                  <a:lnTo>
                    <a:pt x="1496" y="4148"/>
                  </a:lnTo>
                  <a:lnTo>
                    <a:pt x="1170" y="3953"/>
                  </a:lnTo>
                  <a:lnTo>
                    <a:pt x="862" y="3638"/>
                  </a:lnTo>
                  <a:lnTo>
                    <a:pt x="866" y="3432"/>
                  </a:lnTo>
                  <a:lnTo>
                    <a:pt x="667" y="3098"/>
                  </a:lnTo>
                  <a:lnTo>
                    <a:pt x="499" y="3113"/>
                  </a:lnTo>
                  <a:lnTo>
                    <a:pt x="311" y="2903"/>
                  </a:lnTo>
                  <a:lnTo>
                    <a:pt x="311" y="2787"/>
                  </a:lnTo>
                  <a:lnTo>
                    <a:pt x="424" y="2367"/>
                  </a:lnTo>
                  <a:lnTo>
                    <a:pt x="514" y="2250"/>
                  </a:lnTo>
                  <a:lnTo>
                    <a:pt x="506" y="1598"/>
                  </a:lnTo>
                  <a:lnTo>
                    <a:pt x="386" y="1260"/>
                  </a:lnTo>
                  <a:lnTo>
                    <a:pt x="34" y="454"/>
                  </a:lnTo>
                  <a:lnTo>
                    <a:pt x="0" y="252"/>
                  </a:lnTo>
                  <a:lnTo>
                    <a:pt x="199" y="186"/>
                  </a:lnTo>
                  <a:lnTo>
                    <a:pt x="1016" y="182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4" name="Freeform 16"/>
            <p:cNvSpPr>
              <a:spLocks/>
            </p:cNvSpPr>
            <p:nvPr/>
          </p:nvSpPr>
          <p:spPr bwMode="auto">
            <a:xfrm>
              <a:off x="3207709" y="3091494"/>
              <a:ext cx="997916" cy="707818"/>
            </a:xfrm>
            <a:custGeom>
              <a:avLst/>
              <a:gdLst>
                <a:gd name="T0" fmla="*/ 2147483647 w 7099"/>
                <a:gd name="T1" fmla="*/ 2147483647 h 6105"/>
                <a:gd name="T2" fmla="*/ 2147483647 w 7099"/>
                <a:gd name="T3" fmla="*/ 2147483647 h 6105"/>
                <a:gd name="T4" fmla="*/ 2147483647 w 7099"/>
                <a:gd name="T5" fmla="*/ 2147483647 h 6105"/>
                <a:gd name="T6" fmla="*/ 2147483647 w 7099"/>
                <a:gd name="T7" fmla="*/ 2147483647 h 6105"/>
                <a:gd name="T8" fmla="*/ 2147483647 w 7099"/>
                <a:gd name="T9" fmla="*/ 2147483647 h 6105"/>
                <a:gd name="T10" fmla="*/ 0 w 7099"/>
                <a:gd name="T11" fmla="*/ 2147483647 h 6105"/>
                <a:gd name="T12" fmla="*/ 2147483647 w 7099"/>
                <a:gd name="T13" fmla="*/ 2147483647 h 6105"/>
                <a:gd name="T14" fmla="*/ 2147483647 w 7099"/>
                <a:gd name="T15" fmla="*/ 2147483647 h 6105"/>
                <a:gd name="T16" fmla="*/ 2147483647 w 7099"/>
                <a:gd name="T17" fmla="*/ 2147483647 h 6105"/>
                <a:gd name="T18" fmla="*/ 2147483647 w 7099"/>
                <a:gd name="T19" fmla="*/ 2147483647 h 6105"/>
                <a:gd name="T20" fmla="*/ 2147483647 w 7099"/>
                <a:gd name="T21" fmla="*/ 2147483647 h 6105"/>
                <a:gd name="T22" fmla="*/ 2147483647 w 7099"/>
                <a:gd name="T23" fmla="*/ 2147483647 h 6105"/>
                <a:gd name="T24" fmla="*/ 2147483647 w 7099"/>
                <a:gd name="T25" fmla="*/ 0 h 6105"/>
                <a:gd name="T26" fmla="*/ 2147483647 w 7099"/>
                <a:gd name="T27" fmla="*/ 2147483647 h 6105"/>
                <a:gd name="T28" fmla="*/ 2147483647 w 7099"/>
                <a:gd name="T29" fmla="*/ 2147483647 h 6105"/>
                <a:gd name="T30" fmla="*/ 2147483647 w 7099"/>
                <a:gd name="T31" fmla="*/ 2147483647 h 6105"/>
                <a:gd name="T32" fmla="*/ 2147483647 w 7099"/>
                <a:gd name="T33" fmla="*/ 2147483647 h 6105"/>
                <a:gd name="T34" fmla="*/ 2147483647 w 7099"/>
                <a:gd name="T35" fmla="*/ 2147483647 h 6105"/>
                <a:gd name="T36" fmla="*/ 2147483647 w 7099"/>
                <a:gd name="T37" fmla="*/ 2147483647 h 6105"/>
                <a:gd name="T38" fmla="*/ 2147483647 w 7099"/>
                <a:gd name="T39" fmla="*/ 2147483647 h 6105"/>
                <a:gd name="T40" fmla="*/ 2147483647 w 7099"/>
                <a:gd name="T41" fmla="*/ 2147483647 h 6105"/>
                <a:gd name="T42" fmla="*/ 2147483647 w 7099"/>
                <a:gd name="T43" fmla="*/ 2147483647 h 6105"/>
                <a:gd name="T44" fmla="*/ 2147483647 w 7099"/>
                <a:gd name="T45" fmla="*/ 2147483647 h 6105"/>
                <a:gd name="T46" fmla="*/ 2147483647 w 7099"/>
                <a:gd name="T47" fmla="*/ 2147483647 h 6105"/>
                <a:gd name="T48" fmla="*/ 2147483647 w 7099"/>
                <a:gd name="T49" fmla="*/ 2147483647 h 6105"/>
                <a:gd name="T50" fmla="*/ 2147483647 w 7099"/>
                <a:gd name="T51" fmla="*/ 2147483647 h 6105"/>
                <a:gd name="T52" fmla="*/ 2147483647 w 7099"/>
                <a:gd name="T53" fmla="*/ 2147483647 h 6105"/>
                <a:gd name="T54" fmla="*/ 2147483647 w 7099"/>
                <a:gd name="T55" fmla="*/ 2147483647 h 6105"/>
                <a:gd name="T56" fmla="*/ 2147483647 w 7099"/>
                <a:gd name="T57" fmla="*/ 2147483647 h 6105"/>
                <a:gd name="T58" fmla="*/ 2147483647 w 7099"/>
                <a:gd name="T59" fmla="*/ 2147483647 h 6105"/>
                <a:gd name="T60" fmla="*/ 2147483647 w 7099"/>
                <a:gd name="T61" fmla="*/ 2147483647 h 6105"/>
                <a:gd name="T62" fmla="*/ 2147483647 w 7099"/>
                <a:gd name="T63" fmla="*/ 2147483647 h 6105"/>
                <a:gd name="T64" fmla="*/ 2147483647 w 7099"/>
                <a:gd name="T65" fmla="*/ 2147483647 h 6105"/>
                <a:gd name="T66" fmla="*/ 2147483647 w 7099"/>
                <a:gd name="T67" fmla="*/ 2147483647 h 6105"/>
                <a:gd name="T68" fmla="*/ 2147483647 w 7099"/>
                <a:gd name="T69" fmla="*/ 2147483647 h 6105"/>
                <a:gd name="T70" fmla="*/ 2147483647 w 7099"/>
                <a:gd name="T71" fmla="*/ 2147483647 h 6105"/>
                <a:gd name="T72" fmla="*/ 2147483647 w 7099"/>
                <a:gd name="T73" fmla="*/ 2147483647 h 6105"/>
                <a:gd name="T74" fmla="*/ 2147483647 w 7099"/>
                <a:gd name="T75" fmla="*/ 2147483647 h 6105"/>
                <a:gd name="T76" fmla="*/ 2147483647 w 7099"/>
                <a:gd name="T77" fmla="*/ 2147483647 h 6105"/>
                <a:gd name="T78" fmla="*/ 2147483647 w 7099"/>
                <a:gd name="T79" fmla="*/ 2147483647 h 6105"/>
                <a:gd name="T80" fmla="*/ 2147483647 w 7099"/>
                <a:gd name="T81" fmla="*/ 2147483647 h 6105"/>
                <a:gd name="T82" fmla="*/ 2147483647 w 7099"/>
                <a:gd name="T83" fmla="*/ 2147483647 h 6105"/>
                <a:gd name="T84" fmla="*/ 2147483647 w 7099"/>
                <a:gd name="T85" fmla="*/ 2147483647 h 6105"/>
                <a:gd name="T86" fmla="*/ 2147483647 w 7099"/>
                <a:gd name="T87" fmla="*/ 2147483647 h 6105"/>
                <a:gd name="T88" fmla="*/ 2147483647 w 7099"/>
                <a:gd name="T89" fmla="*/ 2147483647 h 6105"/>
                <a:gd name="T90" fmla="*/ 2147483647 w 7099"/>
                <a:gd name="T91" fmla="*/ 2147483647 h 6105"/>
                <a:gd name="T92" fmla="*/ 2147483647 w 7099"/>
                <a:gd name="T93" fmla="*/ 2147483647 h 6105"/>
                <a:gd name="T94" fmla="*/ 2147483647 w 7099"/>
                <a:gd name="T95" fmla="*/ 2147483647 h 6105"/>
                <a:gd name="T96" fmla="*/ 2147483647 w 7099"/>
                <a:gd name="T97" fmla="*/ 2147483647 h 6105"/>
                <a:gd name="T98" fmla="*/ 2147483647 w 7099"/>
                <a:gd name="T99" fmla="*/ 2147483647 h 6105"/>
                <a:gd name="T100" fmla="*/ 2147483647 w 7099"/>
                <a:gd name="T101" fmla="*/ 2147483647 h 6105"/>
                <a:gd name="T102" fmla="*/ 2147483647 w 7099"/>
                <a:gd name="T103" fmla="*/ 2147483647 h 6105"/>
                <a:gd name="T104" fmla="*/ 2147483647 w 7099"/>
                <a:gd name="T105" fmla="*/ 2147483647 h 6105"/>
                <a:gd name="T106" fmla="*/ 2147483647 w 7099"/>
                <a:gd name="T107" fmla="*/ 2147483647 h 6105"/>
                <a:gd name="T108" fmla="*/ 2147483647 w 7099"/>
                <a:gd name="T109" fmla="*/ 2147483647 h 6105"/>
                <a:gd name="T110" fmla="*/ 2147483647 w 7099"/>
                <a:gd name="T111" fmla="*/ 2147483647 h 61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99"/>
                <a:gd name="T169" fmla="*/ 0 h 6105"/>
                <a:gd name="T170" fmla="*/ 7099 w 7099"/>
                <a:gd name="T171" fmla="*/ 6105 h 61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99" h="6105">
                  <a:moveTo>
                    <a:pt x="214" y="4065"/>
                  </a:moveTo>
                  <a:lnTo>
                    <a:pt x="64" y="3877"/>
                  </a:lnTo>
                  <a:lnTo>
                    <a:pt x="56" y="3742"/>
                  </a:lnTo>
                  <a:lnTo>
                    <a:pt x="165" y="3697"/>
                  </a:lnTo>
                  <a:lnTo>
                    <a:pt x="255" y="3626"/>
                  </a:lnTo>
                  <a:lnTo>
                    <a:pt x="323" y="3484"/>
                  </a:lnTo>
                  <a:lnTo>
                    <a:pt x="158" y="3322"/>
                  </a:lnTo>
                  <a:lnTo>
                    <a:pt x="105" y="3187"/>
                  </a:lnTo>
                  <a:lnTo>
                    <a:pt x="90" y="3011"/>
                  </a:lnTo>
                  <a:lnTo>
                    <a:pt x="221" y="2835"/>
                  </a:lnTo>
                  <a:lnTo>
                    <a:pt x="53" y="2662"/>
                  </a:lnTo>
                  <a:lnTo>
                    <a:pt x="0" y="2437"/>
                  </a:lnTo>
                  <a:lnTo>
                    <a:pt x="19" y="2212"/>
                  </a:lnTo>
                  <a:lnTo>
                    <a:pt x="338" y="1897"/>
                  </a:lnTo>
                  <a:lnTo>
                    <a:pt x="450" y="1972"/>
                  </a:lnTo>
                  <a:lnTo>
                    <a:pt x="803" y="1950"/>
                  </a:lnTo>
                  <a:lnTo>
                    <a:pt x="938" y="1680"/>
                  </a:lnTo>
                  <a:lnTo>
                    <a:pt x="979" y="1642"/>
                  </a:lnTo>
                  <a:lnTo>
                    <a:pt x="964" y="1492"/>
                  </a:lnTo>
                  <a:lnTo>
                    <a:pt x="915" y="1429"/>
                  </a:lnTo>
                  <a:lnTo>
                    <a:pt x="915" y="1309"/>
                  </a:lnTo>
                  <a:lnTo>
                    <a:pt x="544" y="934"/>
                  </a:lnTo>
                  <a:lnTo>
                    <a:pt x="548" y="731"/>
                  </a:lnTo>
                  <a:lnTo>
                    <a:pt x="795" y="517"/>
                  </a:lnTo>
                  <a:lnTo>
                    <a:pt x="986" y="274"/>
                  </a:lnTo>
                  <a:lnTo>
                    <a:pt x="1043" y="0"/>
                  </a:lnTo>
                  <a:lnTo>
                    <a:pt x="1838" y="1039"/>
                  </a:lnTo>
                  <a:lnTo>
                    <a:pt x="2081" y="769"/>
                  </a:lnTo>
                  <a:lnTo>
                    <a:pt x="2051" y="630"/>
                  </a:lnTo>
                  <a:lnTo>
                    <a:pt x="2066" y="517"/>
                  </a:lnTo>
                  <a:lnTo>
                    <a:pt x="2209" y="424"/>
                  </a:lnTo>
                  <a:lnTo>
                    <a:pt x="2449" y="465"/>
                  </a:lnTo>
                  <a:lnTo>
                    <a:pt x="2501" y="566"/>
                  </a:lnTo>
                  <a:lnTo>
                    <a:pt x="2535" y="694"/>
                  </a:lnTo>
                  <a:lnTo>
                    <a:pt x="2726" y="742"/>
                  </a:lnTo>
                  <a:lnTo>
                    <a:pt x="2779" y="885"/>
                  </a:lnTo>
                  <a:lnTo>
                    <a:pt x="3023" y="885"/>
                  </a:lnTo>
                  <a:lnTo>
                    <a:pt x="3176" y="765"/>
                  </a:lnTo>
                  <a:lnTo>
                    <a:pt x="3424" y="772"/>
                  </a:lnTo>
                  <a:lnTo>
                    <a:pt x="3619" y="555"/>
                  </a:lnTo>
                  <a:lnTo>
                    <a:pt x="3791" y="555"/>
                  </a:lnTo>
                  <a:lnTo>
                    <a:pt x="3915" y="382"/>
                  </a:lnTo>
                  <a:lnTo>
                    <a:pt x="4140" y="394"/>
                  </a:lnTo>
                  <a:lnTo>
                    <a:pt x="4403" y="499"/>
                  </a:lnTo>
                  <a:lnTo>
                    <a:pt x="4519" y="581"/>
                  </a:lnTo>
                  <a:lnTo>
                    <a:pt x="4796" y="1035"/>
                  </a:lnTo>
                  <a:lnTo>
                    <a:pt x="5239" y="1099"/>
                  </a:lnTo>
                  <a:lnTo>
                    <a:pt x="5400" y="1350"/>
                  </a:lnTo>
                  <a:lnTo>
                    <a:pt x="5595" y="1511"/>
                  </a:lnTo>
                  <a:lnTo>
                    <a:pt x="5835" y="1526"/>
                  </a:lnTo>
                  <a:lnTo>
                    <a:pt x="6251" y="1522"/>
                  </a:lnTo>
                  <a:lnTo>
                    <a:pt x="6394" y="1327"/>
                  </a:lnTo>
                  <a:lnTo>
                    <a:pt x="6503" y="1207"/>
                  </a:lnTo>
                  <a:lnTo>
                    <a:pt x="6604" y="1196"/>
                  </a:lnTo>
                  <a:lnTo>
                    <a:pt x="6623" y="1365"/>
                  </a:lnTo>
                  <a:lnTo>
                    <a:pt x="6840" y="1470"/>
                  </a:lnTo>
                  <a:lnTo>
                    <a:pt x="6889" y="1586"/>
                  </a:lnTo>
                  <a:lnTo>
                    <a:pt x="7099" y="1594"/>
                  </a:lnTo>
                  <a:lnTo>
                    <a:pt x="7099" y="1710"/>
                  </a:lnTo>
                  <a:lnTo>
                    <a:pt x="6926" y="1732"/>
                  </a:lnTo>
                  <a:lnTo>
                    <a:pt x="6810" y="1807"/>
                  </a:lnTo>
                  <a:lnTo>
                    <a:pt x="6735" y="1905"/>
                  </a:lnTo>
                  <a:lnTo>
                    <a:pt x="6855" y="2096"/>
                  </a:lnTo>
                  <a:lnTo>
                    <a:pt x="6874" y="2336"/>
                  </a:lnTo>
                  <a:lnTo>
                    <a:pt x="6585" y="2546"/>
                  </a:lnTo>
                  <a:lnTo>
                    <a:pt x="6236" y="2726"/>
                  </a:lnTo>
                  <a:lnTo>
                    <a:pt x="6214" y="3157"/>
                  </a:lnTo>
                  <a:lnTo>
                    <a:pt x="6319" y="3514"/>
                  </a:lnTo>
                  <a:lnTo>
                    <a:pt x="6488" y="3862"/>
                  </a:lnTo>
                  <a:lnTo>
                    <a:pt x="6435" y="4061"/>
                  </a:lnTo>
                  <a:lnTo>
                    <a:pt x="6431" y="4177"/>
                  </a:lnTo>
                  <a:lnTo>
                    <a:pt x="6188" y="4237"/>
                  </a:lnTo>
                  <a:lnTo>
                    <a:pt x="6004" y="4492"/>
                  </a:lnTo>
                  <a:lnTo>
                    <a:pt x="5873" y="4489"/>
                  </a:lnTo>
                  <a:lnTo>
                    <a:pt x="5768" y="4335"/>
                  </a:lnTo>
                  <a:lnTo>
                    <a:pt x="5299" y="4492"/>
                  </a:lnTo>
                  <a:lnTo>
                    <a:pt x="5003" y="4470"/>
                  </a:lnTo>
                  <a:lnTo>
                    <a:pt x="4766" y="4365"/>
                  </a:lnTo>
                  <a:lnTo>
                    <a:pt x="4631" y="4365"/>
                  </a:lnTo>
                  <a:lnTo>
                    <a:pt x="4526" y="5621"/>
                  </a:lnTo>
                  <a:lnTo>
                    <a:pt x="4484" y="6105"/>
                  </a:lnTo>
                  <a:lnTo>
                    <a:pt x="4304" y="6093"/>
                  </a:lnTo>
                  <a:lnTo>
                    <a:pt x="4237" y="5902"/>
                  </a:lnTo>
                  <a:lnTo>
                    <a:pt x="3869" y="5628"/>
                  </a:lnTo>
                  <a:lnTo>
                    <a:pt x="3682" y="5130"/>
                  </a:lnTo>
                  <a:lnTo>
                    <a:pt x="3562" y="5103"/>
                  </a:lnTo>
                  <a:lnTo>
                    <a:pt x="3438" y="5182"/>
                  </a:lnTo>
                  <a:lnTo>
                    <a:pt x="2812" y="5190"/>
                  </a:lnTo>
                  <a:lnTo>
                    <a:pt x="2617" y="4991"/>
                  </a:lnTo>
                  <a:lnTo>
                    <a:pt x="2467" y="4972"/>
                  </a:lnTo>
                  <a:lnTo>
                    <a:pt x="2365" y="5096"/>
                  </a:lnTo>
                  <a:lnTo>
                    <a:pt x="2272" y="5111"/>
                  </a:lnTo>
                  <a:lnTo>
                    <a:pt x="2197" y="5186"/>
                  </a:lnTo>
                  <a:lnTo>
                    <a:pt x="1998" y="5186"/>
                  </a:lnTo>
                  <a:lnTo>
                    <a:pt x="1795" y="4987"/>
                  </a:lnTo>
                  <a:lnTo>
                    <a:pt x="1687" y="5055"/>
                  </a:lnTo>
                  <a:lnTo>
                    <a:pt x="1548" y="5070"/>
                  </a:lnTo>
                  <a:lnTo>
                    <a:pt x="1267" y="4923"/>
                  </a:lnTo>
                  <a:lnTo>
                    <a:pt x="1162" y="4916"/>
                  </a:lnTo>
                  <a:lnTo>
                    <a:pt x="1004" y="4965"/>
                  </a:lnTo>
                  <a:lnTo>
                    <a:pt x="820" y="5077"/>
                  </a:lnTo>
                  <a:lnTo>
                    <a:pt x="689" y="5107"/>
                  </a:lnTo>
                  <a:lnTo>
                    <a:pt x="623" y="5047"/>
                  </a:lnTo>
                  <a:lnTo>
                    <a:pt x="533" y="5137"/>
                  </a:lnTo>
                  <a:lnTo>
                    <a:pt x="424" y="5160"/>
                  </a:lnTo>
                  <a:lnTo>
                    <a:pt x="330" y="5269"/>
                  </a:lnTo>
                  <a:lnTo>
                    <a:pt x="270" y="5272"/>
                  </a:lnTo>
                  <a:lnTo>
                    <a:pt x="128" y="5122"/>
                  </a:lnTo>
                  <a:lnTo>
                    <a:pt x="124" y="4961"/>
                  </a:lnTo>
                  <a:lnTo>
                    <a:pt x="233" y="4901"/>
                  </a:lnTo>
                  <a:lnTo>
                    <a:pt x="240" y="4399"/>
                  </a:lnTo>
                  <a:lnTo>
                    <a:pt x="394" y="4222"/>
                  </a:lnTo>
                  <a:lnTo>
                    <a:pt x="214" y="4065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5" name="Freeform 17"/>
            <p:cNvSpPr>
              <a:spLocks/>
            </p:cNvSpPr>
            <p:nvPr/>
          </p:nvSpPr>
          <p:spPr bwMode="auto">
            <a:xfrm>
              <a:off x="1589665" y="2812834"/>
              <a:ext cx="741914" cy="800057"/>
            </a:xfrm>
            <a:custGeom>
              <a:avLst/>
              <a:gdLst>
                <a:gd name="T0" fmla="*/ 2147483647 w 5269"/>
                <a:gd name="T1" fmla="*/ 2147483647 h 6897"/>
                <a:gd name="T2" fmla="*/ 2147483647 w 5269"/>
                <a:gd name="T3" fmla="*/ 2147483647 h 6897"/>
                <a:gd name="T4" fmla="*/ 2147483647 w 5269"/>
                <a:gd name="T5" fmla="*/ 2147483647 h 6897"/>
                <a:gd name="T6" fmla="*/ 2147483647 w 5269"/>
                <a:gd name="T7" fmla="*/ 2147483647 h 6897"/>
                <a:gd name="T8" fmla="*/ 2147483647 w 5269"/>
                <a:gd name="T9" fmla="*/ 2147483647 h 6897"/>
                <a:gd name="T10" fmla="*/ 2147483647 w 5269"/>
                <a:gd name="T11" fmla="*/ 2147483647 h 6897"/>
                <a:gd name="T12" fmla="*/ 2147483647 w 5269"/>
                <a:gd name="T13" fmla="*/ 2147483647 h 6897"/>
                <a:gd name="T14" fmla="*/ 2147483647 w 5269"/>
                <a:gd name="T15" fmla="*/ 2147483647 h 6897"/>
                <a:gd name="T16" fmla="*/ 2147483647 w 5269"/>
                <a:gd name="T17" fmla="*/ 2147483647 h 6897"/>
                <a:gd name="T18" fmla="*/ 2147483647 w 5269"/>
                <a:gd name="T19" fmla="*/ 2147483647 h 6897"/>
                <a:gd name="T20" fmla="*/ 2147483647 w 5269"/>
                <a:gd name="T21" fmla="*/ 2147483647 h 6897"/>
                <a:gd name="T22" fmla="*/ 2147483647 w 5269"/>
                <a:gd name="T23" fmla="*/ 2147483647 h 6897"/>
                <a:gd name="T24" fmla="*/ 2147483647 w 5269"/>
                <a:gd name="T25" fmla="*/ 2147483647 h 6897"/>
                <a:gd name="T26" fmla="*/ 2147483647 w 5269"/>
                <a:gd name="T27" fmla="*/ 2147483647 h 6897"/>
                <a:gd name="T28" fmla="*/ 2147483647 w 5269"/>
                <a:gd name="T29" fmla="*/ 2147483647 h 6897"/>
                <a:gd name="T30" fmla="*/ 2147483647 w 5269"/>
                <a:gd name="T31" fmla="*/ 2147483647 h 6897"/>
                <a:gd name="T32" fmla="*/ 2147483647 w 5269"/>
                <a:gd name="T33" fmla="*/ 2147483647 h 6897"/>
                <a:gd name="T34" fmla="*/ 2147483647 w 5269"/>
                <a:gd name="T35" fmla="*/ 2147483647 h 6897"/>
                <a:gd name="T36" fmla="*/ 2147483647 w 5269"/>
                <a:gd name="T37" fmla="*/ 2147483647 h 6897"/>
                <a:gd name="T38" fmla="*/ 2147483647 w 5269"/>
                <a:gd name="T39" fmla="*/ 2147483647 h 6897"/>
                <a:gd name="T40" fmla="*/ 2147483647 w 5269"/>
                <a:gd name="T41" fmla="*/ 2147483647 h 6897"/>
                <a:gd name="T42" fmla="*/ 2147483647 w 5269"/>
                <a:gd name="T43" fmla="*/ 2147483647 h 6897"/>
                <a:gd name="T44" fmla="*/ 2147483647 w 5269"/>
                <a:gd name="T45" fmla="*/ 2147483647 h 6897"/>
                <a:gd name="T46" fmla="*/ 2147483647 w 5269"/>
                <a:gd name="T47" fmla="*/ 2147483647 h 6897"/>
                <a:gd name="T48" fmla="*/ 2147483647 w 5269"/>
                <a:gd name="T49" fmla="*/ 2147483647 h 6897"/>
                <a:gd name="T50" fmla="*/ 2147483647 w 5269"/>
                <a:gd name="T51" fmla="*/ 2147483647 h 6897"/>
                <a:gd name="T52" fmla="*/ 2147483647 w 5269"/>
                <a:gd name="T53" fmla="*/ 2147483647 h 6897"/>
                <a:gd name="T54" fmla="*/ 2147483647 w 5269"/>
                <a:gd name="T55" fmla="*/ 2147483647 h 6897"/>
                <a:gd name="T56" fmla="*/ 2147483647 w 5269"/>
                <a:gd name="T57" fmla="*/ 2147483647 h 6897"/>
                <a:gd name="T58" fmla="*/ 2147483647 w 5269"/>
                <a:gd name="T59" fmla="*/ 2147483647 h 6897"/>
                <a:gd name="T60" fmla="*/ 2147483647 w 5269"/>
                <a:gd name="T61" fmla="*/ 2147483647 h 6897"/>
                <a:gd name="T62" fmla="*/ 2147483647 w 5269"/>
                <a:gd name="T63" fmla="*/ 2147483647 h 6897"/>
                <a:gd name="T64" fmla="*/ 2147483647 w 5269"/>
                <a:gd name="T65" fmla="*/ 2147483647 h 6897"/>
                <a:gd name="T66" fmla="*/ 2147483647 w 5269"/>
                <a:gd name="T67" fmla="*/ 2147483647 h 6897"/>
                <a:gd name="T68" fmla="*/ 2147483647 w 5269"/>
                <a:gd name="T69" fmla="*/ 2147483647 h 6897"/>
                <a:gd name="T70" fmla="*/ 2147483647 w 5269"/>
                <a:gd name="T71" fmla="*/ 2147483647 h 6897"/>
                <a:gd name="T72" fmla="*/ 2147483647 w 5269"/>
                <a:gd name="T73" fmla="*/ 2147483647 h 6897"/>
                <a:gd name="T74" fmla="*/ 2147483647 w 5269"/>
                <a:gd name="T75" fmla="*/ 2147483647 h 6897"/>
                <a:gd name="T76" fmla="*/ 2147483647 w 5269"/>
                <a:gd name="T77" fmla="*/ 2147483647 h 6897"/>
                <a:gd name="T78" fmla="*/ 2147483647 w 5269"/>
                <a:gd name="T79" fmla="*/ 2147483647 h 6897"/>
                <a:gd name="T80" fmla="*/ 2147483647 w 5269"/>
                <a:gd name="T81" fmla="*/ 2147483647 h 6897"/>
                <a:gd name="T82" fmla="*/ 2147483647 w 5269"/>
                <a:gd name="T83" fmla="*/ 2147483647 h 68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69"/>
                <a:gd name="T127" fmla="*/ 0 h 6897"/>
                <a:gd name="T128" fmla="*/ 5269 w 5269"/>
                <a:gd name="T129" fmla="*/ 6897 h 68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69" h="6897">
                  <a:moveTo>
                    <a:pt x="2478" y="6897"/>
                  </a:moveTo>
                  <a:lnTo>
                    <a:pt x="2290" y="6597"/>
                  </a:lnTo>
                  <a:lnTo>
                    <a:pt x="2054" y="6503"/>
                  </a:lnTo>
                  <a:lnTo>
                    <a:pt x="1897" y="6409"/>
                  </a:lnTo>
                  <a:lnTo>
                    <a:pt x="1743" y="6286"/>
                  </a:lnTo>
                  <a:lnTo>
                    <a:pt x="1799" y="6136"/>
                  </a:lnTo>
                  <a:lnTo>
                    <a:pt x="1732" y="6072"/>
                  </a:lnTo>
                  <a:lnTo>
                    <a:pt x="1664" y="6079"/>
                  </a:lnTo>
                  <a:lnTo>
                    <a:pt x="1623" y="6177"/>
                  </a:lnTo>
                  <a:lnTo>
                    <a:pt x="1537" y="6143"/>
                  </a:lnTo>
                  <a:lnTo>
                    <a:pt x="1300" y="5877"/>
                  </a:lnTo>
                  <a:lnTo>
                    <a:pt x="1368" y="5697"/>
                  </a:lnTo>
                  <a:lnTo>
                    <a:pt x="1375" y="5577"/>
                  </a:lnTo>
                  <a:lnTo>
                    <a:pt x="1285" y="5461"/>
                  </a:lnTo>
                  <a:lnTo>
                    <a:pt x="1372" y="5397"/>
                  </a:lnTo>
                  <a:lnTo>
                    <a:pt x="1525" y="5176"/>
                  </a:lnTo>
                  <a:lnTo>
                    <a:pt x="1773" y="5022"/>
                  </a:lnTo>
                  <a:lnTo>
                    <a:pt x="1739" y="4759"/>
                  </a:lnTo>
                  <a:lnTo>
                    <a:pt x="1660" y="4684"/>
                  </a:lnTo>
                  <a:lnTo>
                    <a:pt x="1675" y="4598"/>
                  </a:lnTo>
                  <a:lnTo>
                    <a:pt x="1612" y="4399"/>
                  </a:lnTo>
                  <a:lnTo>
                    <a:pt x="1420" y="4178"/>
                  </a:lnTo>
                  <a:lnTo>
                    <a:pt x="1417" y="4021"/>
                  </a:lnTo>
                  <a:lnTo>
                    <a:pt x="1514" y="3949"/>
                  </a:lnTo>
                  <a:lnTo>
                    <a:pt x="1405" y="3829"/>
                  </a:lnTo>
                  <a:lnTo>
                    <a:pt x="1390" y="3739"/>
                  </a:lnTo>
                  <a:lnTo>
                    <a:pt x="1315" y="3668"/>
                  </a:lnTo>
                  <a:lnTo>
                    <a:pt x="1207" y="3781"/>
                  </a:lnTo>
                  <a:lnTo>
                    <a:pt x="1158" y="3683"/>
                  </a:lnTo>
                  <a:lnTo>
                    <a:pt x="1184" y="3507"/>
                  </a:lnTo>
                  <a:lnTo>
                    <a:pt x="903" y="3499"/>
                  </a:lnTo>
                  <a:lnTo>
                    <a:pt x="908" y="3428"/>
                  </a:lnTo>
                  <a:lnTo>
                    <a:pt x="750" y="3282"/>
                  </a:lnTo>
                  <a:lnTo>
                    <a:pt x="536" y="3278"/>
                  </a:lnTo>
                  <a:lnTo>
                    <a:pt x="499" y="3143"/>
                  </a:lnTo>
                  <a:lnTo>
                    <a:pt x="210" y="3139"/>
                  </a:lnTo>
                  <a:lnTo>
                    <a:pt x="169" y="3034"/>
                  </a:lnTo>
                  <a:lnTo>
                    <a:pt x="203" y="2944"/>
                  </a:lnTo>
                  <a:lnTo>
                    <a:pt x="8" y="2802"/>
                  </a:lnTo>
                  <a:lnTo>
                    <a:pt x="0" y="2727"/>
                  </a:lnTo>
                  <a:lnTo>
                    <a:pt x="210" y="2595"/>
                  </a:lnTo>
                  <a:lnTo>
                    <a:pt x="473" y="2517"/>
                  </a:lnTo>
                  <a:lnTo>
                    <a:pt x="638" y="2363"/>
                  </a:lnTo>
                  <a:lnTo>
                    <a:pt x="596" y="2157"/>
                  </a:lnTo>
                  <a:lnTo>
                    <a:pt x="458" y="1969"/>
                  </a:lnTo>
                  <a:lnTo>
                    <a:pt x="739" y="1669"/>
                  </a:lnTo>
                  <a:lnTo>
                    <a:pt x="885" y="1669"/>
                  </a:lnTo>
                  <a:lnTo>
                    <a:pt x="1065" y="1729"/>
                  </a:lnTo>
                  <a:lnTo>
                    <a:pt x="1286" y="1729"/>
                  </a:lnTo>
                  <a:lnTo>
                    <a:pt x="1395" y="1647"/>
                  </a:lnTo>
                  <a:lnTo>
                    <a:pt x="1395" y="1545"/>
                  </a:lnTo>
                  <a:lnTo>
                    <a:pt x="1043" y="1392"/>
                  </a:lnTo>
                  <a:lnTo>
                    <a:pt x="773" y="1354"/>
                  </a:lnTo>
                  <a:lnTo>
                    <a:pt x="769" y="1226"/>
                  </a:lnTo>
                  <a:lnTo>
                    <a:pt x="926" y="1197"/>
                  </a:lnTo>
                  <a:lnTo>
                    <a:pt x="1110" y="1103"/>
                  </a:lnTo>
                  <a:lnTo>
                    <a:pt x="1050" y="1035"/>
                  </a:lnTo>
                  <a:lnTo>
                    <a:pt x="859" y="1035"/>
                  </a:lnTo>
                  <a:lnTo>
                    <a:pt x="694" y="968"/>
                  </a:lnTo>
                  <a:lnTo>
                    <a:pt x="799" y="863"/>
                  </a:lnTo>
                  <a:lnTo>
                    <a:pt x="855" y="750"/>
                  </a:lnTo>
                  <a:lnTo>
                    <a:pt x="750" y="675"/>
                  </a:lnTo>
                  <a:lnTo>
                    <a:pt x="851" y="548"/>
                  </a:lnTo>
                  <a:lnTo>
                    <a:pt x="1016" y="533"/>
                  </a:lnTo>
                  <a:lnTo>
                    <a:pt x="1118" y="608"/>
                  </a:lnTo>
                  <a:lnTo>
                    <a:pt x="1309" y="619"/>
                  </a:lnTo>
                  <a:lnTo>
                    <a:pt x="1688" y="623"/>
                  </a:lnTo>
                  <a:lnTo>
                    <a:pt x="2093" y="582"/>
                  </a:lnTo>
                  <a:lnTo>
                    <a:pt x="2254" y="495"/>
                  </a:lnTo>
                  <a:lnTo>
                    <a:pt x="2588" y="454"/>
                  </a:lnTo>
                  <a:lnTo>
                    <a:pt x="2779" y="345"/>
                  </a:lnTo>
                  <a:lnTo>
                    <a:pt x="3356" y="398"/>
                  </a:lnTo>
                  <a:lnTo>
                    <a:pt x="3435" y="364"/>
                  </a:lnTo>
                  <a:lnTo>
                    <a:pt x="3435" y="180"/>
                  </a:lnTo>
                  <a:lnTo>
                    <a:pt x="3649" y="75"/>
                  </a:lnTo>
                  <a:lnTo>
                    <a:pt x="3889" y="0"/>
                  </a:lnTo>
                  <a:lnTo>
                    <a:pt x="4065" y="45"/>
                  </a:lnTo>
                  <a:lnTo>
                    <a:pt x="4118" y="285"/>
                  </a:lnTo>
                  <a:lnTo>
                    <a:pt x="4163" y="353"/>
                  </a:lnTo>
                  <a:lnTo>
                    <a:pt x="4050" y="432"/>
                  </a:lnTo>
                  <a:lnTo>
                    <a:pt x="4054" y="510"/>
                  </a:lnTo>
                  <a:lnTo>
                    <a:pt x="4211" y="552"/>
                  </a:lnTo>
                  <a:lnTo>
                    <a:pt x="4208" y="630"/>
                  </a:lnTo>
                  <a:lnTo>
                    <a:pt x="3986" y="792"/>
                  </a:lnTo>
                  <a:lnTo>
                    <a:pt x="4046" y="867"/>
                  </a:lnTo>
                  <a:lnTo>
                    <a:pt x="4144" y="938"/>
                  </a:lnTo>
                  <a:lnTo>
                    <a:pt x="4211" y="1009"/>
                  </a:lnTo>
                  <a:lnTo>
                    <a:pt x="4166" y="1084"/>
                  </a:lnTo>
                  <a:lnTo>
                    <a:pt x="4091" y="1137"/>
                  </a:lnTo>
                  <a:lnTo>
                    <a:pt x="4084" y="1234"/>
                  </a:lnTo>
                  <a:lnTo>
                    <a:pt x="4200" y="1305"/>
                  </a:lnTo>
                  <a:lnTo>
                    <a:pt x="4110" y="1365"/>
                  </a:lnTo>
                  <a:lnTo>
                    <a:pt x="4076" y="1444"/>
                  </a:lnTo>
                  <a:lnTo>
                    <a:pt x="4159" y="1534"/>
                  </a:lnTo>
                  <a:lnTo>
                    <a:pt x="4125" y="1583"/>
                  </a:lnTo>
                  <a:lnTo>
                    <a:pt x="4024" y="1605"/>
                  </a:lnTo>
                  <a:lnTo>
                    <a:pt x="3968" y="1710"/>
                  </a:lnTo>
                  <a:lnTo>
                    <a:pt x="3945" y="2393"/>
                  </a:lnTo>
                  <a:lnTo>
                    <a:pt x="3769" y="2742"/>
                  </a:lnTo>
                  <a:lnTo>
                    <a:pt x="3446" y="3113"/>
                  </a:lnTo>
                  <a:lnTo>
                    <a:pt x="3585" y="3267"/>
                  </a:lnTo>
                  <a:lnTo>
                    <a:pt x="3589" y="3795"/>
                  </a:lnTo>
                  <a:lnTo>
                    <a:pt x="3934" y="3795"/>
                  </a:lnTo>
                  <a:lnTo>
                    <a:pt x="4110" y="4043"/>
                  </a:lnTo>
                  <a:lnTo>
                    <a:pt x="4440" y="4047"/>
                  </a:lnTo>
                  <a:lnTo>
                    <a:pt x="4500" y="4189"/>
                  </a:lnTo>
                  <a:lnTo>
                    <a:pt x="4781" y="4369"/>
                  </a:lnTo>
                  <a:lnTo>
                    <a:pt x="5269" y="4335"/>
                  </a:lnTo>
                  <a:lnTo>
                    <a:pt x="5258" y="4542"/>
                  </a:lnTo>
                  <a:lnTo>
                    <a:pt x="5123" y="4620"/>
                  </a:lnTo>
                  <a:lnTo>
                    <a:pt x="4898" y="4782"/>
                  </a:lnTo>
                  <a:lnTo>
                    <a:pt x="4695" y="5175"/>
                  </a:lnTo>
                  <a:lnTo>
                    <a:pt x="4196" y="5592"/>
                  </a:lnTo>
                  <a:lnTo>
                    <a:pt x="4174" y="5824"/>
                  </a:lnTo>
                  <a:lnTo>
                    <a:pt x="4005" y="5963"/>
                  </a:lnTo>
                  <a:lnTo>
                    <a:pt x="3885" y="6173"/>
                  </a:lnTo>
                  <a:lnTo>
                    <a:pt x="3739" y="6162"/>
                  </a:lnTo>
                  <a:lnTo>
                    <a:pt x="3593" y="6300"/>
                  </a:lnTo>
                  <a:lnTo>
                    <a:pt x="3165" y="6237"/>
                  </a:lnTo>
                  <a:lnTo>
                    <a:pt x="3109" y="6150"/>
                  </a:lnTo>
                  <a:lnTo>
                    <a:pt x="3000" y="6143"/>
                  </a:lnTo>
                  <a:lnTo>
                    <a:pt x="2936" y="6267"/>
                  </a:lnTo>
                  <a:lnTo>
                    <a:pt x="2929" y="6398"/>
                  </a:lnTo>
                  <a:lnTo>
                    <a:pt x="2828" y="6462"/>
                  </a:lnTo>
                  <a:lnTo>
                    <a:pt x="2771" y="6608"/>
                  </a:lnTo>
                  <a:lnTo>
                    <a:pt x="2651" y="6668"/>
                  </a:lnTo>
                  <a:lnTo>
                    <a:pt x="2603" y="6882"/>
                  </a:lnTo>
                  <a:lnTo>
                    <a:pt x="2478" y="6897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6" name="Freeform 18"/>
            <p:cNvSpPr>
              <a:spLocks/>
            </p:cNvSpPr>
            <p:nvPr/>
          </p:nvSpPr>
          <p:spPr bwMode="auto">
            <a:xfrm>
              <a:off x="2075574" y="2929347"/>
              <a:ext cx="797836" cy="434983"/>
            </a:xfrm>
            <a:custGeom>
              <a:avLst/>
              <a:gdLst>
                <a:gd name="T0" fmla="*/ 2147483647 w 5674"/>
                <a:gd name="T1" fmla="*/ 2147483647 h 3756"/>
                <a:gd name="T2" fmla="*/ 2147483647 w 5674"/>
                <a:gd name="T3" fmla="*/ 2147483647 h 3756"/>
                <a:gd name="T4" fmla="*/ 2147483647 w 5674"/>
                <a:gd name="T5" fmla="*/ 2147483647 h 3756"/>
                <a:gd name="T6" fmla="*/ 0 w 5674"/>
                <a:gd name="T7" fmla="*/ 2147483647 h 3756"/>
                <a:gd name="T8" fmla="*/ 2147483647 w 5674"/>
                <a:gd name="T9" fmla="*/ 2147483647 h 3756"/>
                <a:gd name="T10" fmla="*/ 2147483647 w 5674"/>
                <a:gd name="T11" fmla="*/ 2147483647 h 3756"/>
                <a:gd name="T12" fmla="*/ 2147483647 w 5674"/>
                <a:gd name="T13" fmla="*/ 2147483647 h 3756"/>
                <a:gd name="T14" fmla="*/ 2147483647 w 5674"/>
                <a:gd name="T15" fmla="*/ 2147483647 h 3756"/>
                <a:gd name="T16" fmla="*/ 2147483647 w 5674"/>
                <a:gd name="T17" fmla="*/ 2147483647 h 3756"/>
                <a:gd name="T18" fmla="*/ 2147483647 w 5674"/>
                <a:gd name="T19" fmla="*/ 2147483647 h 3756"/>
                <a:gd name="T20" fmla="*/ 2147483647 w 5674"/>
                <a:gd name="T21" fmla="*/ 0 h 3756"/>
                <a:gd name="T22" fmla="*/ 2147483647 w 5674"/>
                <a:gd name="T23" fmla="*/ 2147483647 h 3756"/>
                <a:gd name="T24" fmla="*/ 2147483647 w 5674"/>
                <a:gd name="T25" fmla="*/ 2147483647 h 3756"/>
                <a:gd name="T26" fmla="*/ 2147483647 w 5674"/>
                <a:gd name="T27" fmla="*/ 2147483647 h 3756"/>
                <a:gd name="T28" fmla="*/ 2147483647 w 5674"/>
                <a:gd name="T29" fmla="*/ 2147483647 h 3756"/>
                <a:gd name="T30" fmla="*/ 2147483647 w 5674"/>
                <a:gd name="T31" fmla="*/ 2147483647 h 3756"/>
                <a:gd name="T32" fmla="*/ 2147483647 w 5674"/>
                <a:gd name="T33" fmla="*/ 2147483647 h 3756"/>
                <a:gd name="T34" fmla="*/ 2147483647 w 5674"/>
                <a:gd name="T35" fmla="*/ 2147483647 h 3756"/>
                <a:gd name="T36" fmla="*/ 2147483647 w 5674"/>
                <a:gd name="T37" fmla="*/ 2147483647 h 3756"/>
                <a:gd name="T38" fmla="*/ 2147483647 w 5674"/>
                <a:gd name="T39" fmla="*/ 2147483647 h 3756"/>
                <a:gd name="T40" fmla="*/ 2147483647 w 5674"/>
                <a:gd name="T41" fmla="*/ 2147483647 h 3756"/>
                <a:gd name="T42" fmla="*/ 2147483647 w 5674"/>
                <a:gd name="T43" fmla="*/ 2147483647 h 3756"/>
                <a:gd name="T44" fmla="*/ 2147483647 w 5674"/>
                <a:gd name="T45" fmla="*/ 2147483647 h 3756"/>
                <a:gd name="T46" fmla="*/ 2147483647 w 5674"/>
                <a:gd name="T47" fmla="*/ 2147483647 h 3756"/>
                <a:gd name="T48" fmla="*/ 2147483647 w 5674"/>
                <a:gd name="T49" fmla="*/ 2147483647 h 3756"/>
                <a:gd name="T50" fmla="*/ 2147483647 w 5674"/>
                <a:gd name="T51" fmla="*/ 2147483647 h 3756"/>
                <a:gd name="T52" fmla="*/ 2147483647 w 5674"/>
                <a:gd name="T53" fmla="*/ 2147483647 h 3756"/>
                <a:gd name="T54" fmla="*/ 2147483647 w 5674"/>
                <a:gd name="T55" fmla="*/ 2147483647 h 3756"/>
                <a:gd name="T56" fmla="*/ 2147483647 w 5674"/>
                <a:gd name="T57" fmla="*/ 2147483647 h 3756"/>
                <a:gd name="T58" fmla="*/ 2147483647 w 5674"/>
                <a:gd name="T59" fmla="*/ 2147483647 h 3756"/>
                <a:gd name="T60" fmla="*/ 2147483647 w 5674"/>
                <a:gd name="T61" fmla="*/ 2147483647 h 3756"/>
                <a:gd name="T62" fmla="*/ 2147483647 w 5674"/>
                <a:gd name="T63" fmla="*/ 2147483647 h 3756"/>
                <a:gd name="T64" fmla="*/ 2147483647 w 5674"/>
                <a:gd name="T65" fmla="*/ 2147483647 h 3756"/>
                <a:gd name="T66" fmla="*/ 2147483647 w 5674"/>
                <a:gd name="T67" fmla="*/ 2147483647 h 3756"/>
                <a:gd name="T68" fmla="*/ 2147483647 w 5674"/>
                <a:gd name="T69" fmla="*/ 2147483647 h 3756"/>
                <a:gd name="T70" fmla="*/ 2147483647 w 5674"/>
                <a:gd name="T71" fmla="*/ 2147483647 h 3756"/>
                <a:gd name="T72" fmla="*/ 2147483647 w 5674"/>
                <a:gd name="T73" fmla="*/ 2147483647 h 37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74"/>
                <a:gd name="T112" fmla="*/ 0 h 3756"/>
                <a:gd name="T113" fmla="*/ 5674 w 5674"/>
                <a:gd name="T114" fmla="*/ 3756 h 37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74" h="3756">
                  <a:moveTo>
                    <a:pt x="1328" y="3375"/>
                  </a:moveTo>
                  <a:lnTo>
                    <a:pt x="1046" y="3191"/>
                  </a:lnTo>
                  <a:lnTo>
                    <a:pt x="994" y="3053"/>
                  </a:lnTo>
                  <a:lnTo>
                    <a:pt x="660" y="3049"/>
                  </a:lnTo>
                  <a:lnTo>
                    <a:pt x="484" y="2798"/>
                  </a:lnTo>
                  <a:lnTo>
                    <a:pt x="135" y="2801"/>
                  </a:lnTo>
                  <a:lnTo>
                    <a:pt x="139" y="2273"/>
                  </a:lnTo>
                  <a:lnTo>
                    <a:pt x="0" y="2119"/>
                  </a:lnTo>
                  <a:lnTo>
                    <a:pt x="315" y="1751"/>
                  </a:lnTo>
                  <a:lnTo>
                    <a:pt x="495" y="1395"/>
                  </a:lnTo>
                  <a:lnTo>
                    <a:pt x="885" y="1421"/>
                  </a:lnTo>
                  <a:lnTo>
                    <a:pt x="1129" y="1459"/>
                  </a:lnTo>
                  <a:lnTo>
                    <a:pt x="1234" y="1425"/>
                  </a:lnTo>
                  <a:lnTo>
                    <a:pt x="1328" y="1238"/>
                  </a:lnTo>
                  <a:lnTo>
                    <a:pt x="1568" y="1395"/>
                  </a:lnTo>
                  <a:lnTo>
                    <a:pt x="2194" y="889"/>
                  </a:lnTo>
                  <a:lnTo>
                    <a:pt x="2194" y="686"/>
                  </a:lnTo>
                  <a:lnTo>
                    <a:pt x="2021" y="308"/>
                  </a:lnTo>
                  <a:lnTo>
                    <a:pt x="2201" y="116"/>
                  </a:lnTo>
                  <a:lnTo>
                    <a:pt x="2419" y="60"/>
                  </a:lnTo>
                  <a:lnTo>
                    <a:pt x="2576" y="113"/>
                  </a:lnTo>
                  <a:lnTo>
                    <a:pt x="2719" y="0"/>
                  </a:lnTo>
                  <a:lnTo>
                    <a:pt x="2918" y="38"/>
                  </a:lnTo>
                  <a:lnTo>
                    <a:pt x="2933" y="188"/>
                  </a:lnTo>
                  <a:lnTo>
                    <a:pt x="3075" y="251"/>
                  </a:lnTo>
                  <a:lnTo>
                    <a:pt x="3233" y="443"/>
                  </a:lnTo>
                  <a:lnTo>
                    <a:pt x="3356" y="293"/>
                  </a:lnTo>
                  <a:lnTo>
                    <a:pt x="3626" y="315"/>
                  </a:lnTo>
                  <a:lnTo>
                    <a:pt x="3713" y="383"/>
                  </a:lnTo>
                  <a:lnTo>
                    <a:pt x="3945" y="360"/>
                  </a:lnTo>
                  <a:lnTo>
                    <a:pt x="4103" y="529"/>
                  </a:lnTo>
                  <a:lnTo>
                    <a:pt x="4245" y="728"/>
                  </a:lnTo>
                  <a:lnTo>
                    <a:pt x="4774" y="615"/>
                  </a:lnTo>
                  <a:lnTo>
                    <a:pt x="4871" y="825"/>
                  </a:lnTo>
                  <a:lnTo>
                    <a:pt x="4980" y="825"/>
                  </a:lnTo>
                  <a:lnTo>
                    <a:pt x="5198" y="893"/>
                  </a:lnTo>
                  <a:lnTo>
                    <a:pt x="5486" y="915"/>
                  </a:lnTo>
                  <a:lnTo>
                    <a:pt x="5629" y="1253"/>
                  </a:lnTo>
                  <a:lnTo>
                    <a:pt x="5614" y="1620"/>
                  </a:lnTo>
                  <a:lnTo>
                    <a:pt x="5539" y="1770"/>
                  </a:lnTo>
                  <a:lnTo>
                    <a:pt x="5550" y="1875"/>
                  </a:lnTo>
                  <a:lnTo>
                    <a:pt x="5674" y="2036"/>
                  </a:lnTo>
                  <a:lnTo>
                    <a:pt x="5584" y="2085"/>
                  </a:lnTo>
                  <a:lnTo>
                    <a:pt x="5419" y="2374"/>
                  </a:lnTo>
                  <a:lnTo>
                    <a:pt x="5543" y="2374"/>
                  </a:lnTo>
                  <a:lnTo>
                    <a:pt x="5590" y="2514"/>
                  </a:lnTo>
                  <a:lnTo>
                    <a:pt x="5496" y="2586"/>
                  </a:lnTo>
                  <a:lnTo>
                    <a:pt x="5350" y="2616"/>
                  </a:lnTo>
                  <a:lnTo>
                    <a:pt x="5192" y="2694"/>
                  </a:lnTo>
                  <a:lnTo>
                    <a:pt x="5113" y="2852"/>
                  </a:lnTo>
                  <a:lnTo>
                    <a:pt x="4892" y="2867"/>
                  </a:lnTo>
                  <a:lnTo>
                    <a:pt x="4828" y="3058"/>
                  </a:lnTo>
                  <a:lnTo>
                    <a:pt x="4630" y="3178"/>
                  </a:lnTo>
                  <a:lnTo>
                    <a:pt x="4487" y="3377"/>
                  </a:lnTo>
                  <a:lnTo>
                    <a:pt x="4285" y="3351"/>
                  </a:lnTo>
                  <a:lnTo>
                    <a:pt x="4266" y="3081"/>
                  </a:lnTo>
                  <a:lnTo>
                    <a:pt x="4120" y="3039"/>
                  </a:lnTo>
                  <a:lnTo>
                    <a:pt x="3932" y="3167"/>
                  </a:lnTo>
                  <a:lnTo>
                    <a:pt x="3793" y="3287"/>
                  </a:lnTo>
                  <a:lnTo>
                    <a:pt x="3598" y="3444"/>
                  </a:lnTo>
                  <a:lnTo>
                    <a:pt x="3598" y="3643"/>
                  </a:lnTo>
                  <a:lnTo>
                    <a:pt x="3471" y="3756"/>
                  </a:lnTo>
                  <a:lnTo>
                    <a:pt x="3250" y="3756"/>
                  </a:lnTo>
                  <a:lnTo>
                    <a:pt x="3126" y="3666"/>
                  </a:lnTo>
                  <a:lnTo>
                    <a:pt x="2980" y="3624"/>
                  </a:lnTo>
                  <a:lnTo>
                    <a:pt x="2980" y="3692"/>
                  </a:lnTo>
                  <a:lnTo>
                    <a:pt x="2848" y="3681"/>
                  </a:lnTo>
                  <a:lnTo>
                    <a:pt x="2796" y="3444"/>
                  </a:lnTo>
                  <a:lnTo>
                    <a:pt x="2470" y="3403"/>
                  </a:lnTo>
                  <a:lnTo>
                    <a:pt x="2256" y="3099"/>
                  </a:lnTo>
                  <a:lnTo>
                    <a:pt x="2068" y="3099"/>
                  </a:lnTo>
                  <a:lnTo>
                    <a:pt x="2035" y="3186"/>
                  </a:lnTo>
                  <a:lnTo>
                    <a:pt x="1941" y="3302"/>
                  </a:lnTo>
                  <a:lnTo>
                    <a:pt x="1817" y="3339"/>
                  </a:lnTo>
                  <a:lnTo>
                    <a:pt x="1328" y="3375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7" name="Freeform 20"/>
            <p:cNvSpPr>
              <a:spLocks/>
            </p:cNvSpPr>
            <p:nvPr/>
          </p:nvSpPr>
          <p:spPr bwMode="auto">
            <a:xfrm>
              <a:off x="2795120" y="2798269"/>
              <a:ext cx="559231" cy="555380"/>
            </a:xfrm>
            <a:custGeom>
              <a:avLst/>
              <a:gdLst>
                <a:gd name="T0" fmla="*/ 2147483647 w 3982"/>
                <a:gd name="T1" fmla="*/ 2147483647 h 4793"/>
                <a:gd name="T2" fmla="*/ 2147483647 w 3982"/>
                <a:gd name="T3" fmla="*/ 2147483647 h 4793"/>
                <a:gd name="T4" fmla="*/ 2147483647 w 3982"/>
                <a:gd name="T5" fmla="*/ 2147483647 h 4793"/>
                <a:gd name="T6" fmla="*/ 2147483647 w 3982"/>
                <a:gd name="T7" fmla="*/ 2147483647 h 4793"/>
                <a:gd name="T8" fmla="*/ 2147483647 w 3982"/>
                <a:gd name="T9" fmla="*/ 2147483647 h 4793"/>
                <a:gd name="T10" fmla="*/ 2147483647 w 3982"/>
                <a:gd name="T11" fmla="*/ 2147483647 h 4793"/>
                <a:gd name="T12" fmla="*/ 2147483647 w 3982"/>
                <a:gd name="T13" fmla="*/ 2147483647 h 4793"/>
                <a:gd name="T14" fmla="*/ 2147483647 w 3982"/>
                <a:gd name="T15" fmla="*/ 2147483647 h 4793"/>
                <a:gd name="T16" fmla="*/ 2147483647 w 3982"/>
                <a:gd name="T17" fmla="*/ 2147483647 h 4793"/>
                <a:gd name="T18" fmla="*/ 2147483647 w 3982"/>
                <a:gd name="T19" fmla="*/ 2147483647 h 4793"/>
                <a:gd name="T20" fmla="*/ 2147483647 w 3982"/>
                <a:gd name="T21" fmla="*/ 2147483647 h 4793"/>
                <a:gd name="T22" fmla="*/ 2147483647 w 3982"/>
                <a:gd name="T23" fmla="*/ 2147483647 h 4793"/>
                <a:gd name="T24" fmla="*/ 2147483647 w 3982"/>
                <a:gd name="T25" fmla="*/ 2147483647 h 4793"/>
                <a:gd name="T26" fmla="*/ 2147483647 w 3982"/>
                <a:gd name="T27" fmla="*/ 2147483647 h 4793"/>
                <a:gd name="T28" fmla="*/ 2147483647 w 3982"/>
                <a:gd name="T29" fmla="*/ 2147483647 h 4793"/>
                <a:gd name="T30" fmla="*/ 2147483647 w 3982"/>
                <a:gd name="T31" fmla="*/ 2147483647 h 4793"/>
                <a:gd name="T32" fmla="*/ 2147483647 w 3982"/>
                <a:gd name="T33" fmla="*/ 2147483647 h 4793"/>
                <a:gd name="T34" fmla="*/ 2147483647 w 3982"/>
                <a:gd name="T35" fmla="*/ 2147483647 h 4793"/>
                <a:gd name="T36" fmla="*/ 2147483647 w 3982"/>
                <a:gd name="T37" fmla="*/ 2147483647 h 4793"/>
                <a:gd name="T38" fmla="*/ 2147483647 w 3982"/>
                <a:gd name="T39" fmla="*/ 2147483647 h 4793"/>
                <a:gd name="T40" fmla="*/ 2147483647 w 3982"/>
                <a:gd name="T41" fmla="*/ 2147483647 h 4793"/>
                <a:gd name="T42" fmla="*/ 2147483647 w 3982"/>
                <a:gd name="T43" fmla="*/ 2147483647 h 4793"/>
                <a:gd name="T44" fmla="*/ 2147483647 w 3982"/>
                <a:gd name="T45" fmla="*/ 2147483647 h 4793"/>
                <a:gd name="T46" fmla="*/ 2147483647 w 3982"/>
                <a:gd name="T47" fmla="*/ 2147483647 h 4793"/>
                <a:gd name="T48" fmla="*/ 2147483647 w 3982"/>
                <a:gd name="T49" fmla="*/ 2147483647 h 4793"/>
                <a:gd name="T50" fmla="*/ 2147483647 w 3982"/>
                <a:gd name="T51" fmla="*/ 2147483647 h 4793"/>
                <a:gd name="T52" fmla="*/ 2147483647 w 3982"/>
                <a:gd name="T53" fmla="*/ 2147483647 h 4793"/>
                <a:gd name="T54" fmla="*/ 2147483647 w 3982"/>
                <a:gd name="T55" fmla="*/ 2147483647 h 4793"/>
                <a:gd name="T56" fmla="*/ 2147483647 w 3982"/>
                <a:gd name="T57" fmla="*/ 2147483647 h 4793"/>
                <a:gd name="T58" fmla="*/ 2147483647 w 3982"/>
                <a:gd name="T59" fmla="*/ 2147483647 h 4793"/>
                <a:gd name="T60" fmla="*/ 2147483647 w 3982"/>
                <a:gd name="T61" fmla="*/ 2147483647 h 4793"/>
                <a:gd name="T62" fmla="*/ 2147483647 w 3982"/>
                <a:gd name="T63" fmla="*/ 2147483647 h 4793"/>
                <a:gd name="T64" fmla="*/ 2147483647 w 3982"/>
                <a:gd name="T65" fmla="*/ 2147483647 h 4793"/>
                <a:gd name="T66" fmla="*/ 2147483647 w 3982"/>
                <a:gd name="T67" fmla="*/ 2147483647 h 4793"/>
                <a:gd name="T68" fmla="*/ 2147483647 w 3982"/>
                <a:gd name="T69" fmla="*/ 2147483647 h 4793"/>
                <a:gd name="T70" fmla="*/ 2147483647 w 3982"/>
                <a:gd name="T71" fmla="*/ 2147483647 h 4793"/>
                <a:gd name="T72" fmla="*/ 2147483647 w 3982"/>
                <a:gd name="T73" fmla="*/ 2147483647 h 4793"/>
                <a:gd name="T74" fmla="*/ 2147483647 w 3982"/>
                <a:gd name="T75" fmla="*/ 2147483647 h 4793"/>
                <a:gd name="T76" fmla="*/ 2147483647 w 3982"/>
                <a:gd name="T77" fmla="*/ 2147483647 h 47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82"/>
                <a:gd name="T118" fmla="*/ 0 h 4793"/>
                <a:gd name="T119" fmla="*/ 3982 w 3982"/>
                <a:gd name="T120" fmla="*/ 4793 h 47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82" h="4793">
                  <a:moveTo>
                    <a:pt x="682" y="3848"/>
                  </a:moveTo>
                  <a:lnTo>
                    <a:pt x="574" y="3926"/>
                  </a:lnTo>
                  <a:lnTo>
                    <a:pt x="570" y="4039"/>
                  </a:lnTo>
                  <a:lnTo>
                    <a:pt x="649" y="4170"/>
                  </a:lnTo>
                  <a:lnTo>
                    <a:pt x="1027" y="4196"/>
                  </a:lnTo>
                  <a:lnTo>
                    <a:pt x="1121" y="4305"/>
                  </a:lnTo>
                  <a:lnTo>
                    <a:pt x="1260" y="4301"/>
                  </a:lnTo>
                  <a:lnTo>
                    <a:pt x="1414" y="4414"/>
                  </a:lnTo>
                  <a:lnTo>
                    <a:pt x="1448" y="4605"/>
                  </a:lnTo>
                  <a:lnTo>
                    <a:pt x="1354" y="4755"/>
                  </a:lnTo>
                  <a:lnTo>
                    <a:pt x="1504" y="4793"/>
                  </a:lnTo>
                  <a:lnTo>
                    <a:pt x="1669" y="4579"/>
                  </a:lnTo>
                  <a:lnTo>
                    <a:pt x="1845" y="4541"/>
                  </a:lnTo>
                  <a:lnTo>
                    <a:pt x="1991" y="4459"/>
                  </a:lnTo>
                  <a:lnTo>
                    <a:pt x="2179" y="4474"/>
                  </a:lnTo>
                  <a:lnTo>
                    <a:pt x="2479" y="4305"/>
                  </a:lnTo>
                  <a:lnTo>
                    <a:pt x="2632" y="3934"/>
                  </a:lnTo>
                  <a:lnTo>
                    <a:pt x="2802" y="3936"/>
                  </a:lnTo>
                  <a:lnTo>
                    <a:pt x="2865" y="3994"/>
                  </a:lnTo>
                  <a:lnTo>
                    <a:pt x="3108" y="4006"/>
                  </a:lnTo>
                  <a:lnTo>
                    <a:pt x="3206" y="4073"/>
                  </a:lnTo>
                  <a:lnTo>
                    <a:pt x="3180" y="4241"/>
                  </a:lnTo>
                  <a:lnTo>
                    <a:pt x="3281" y="4418"/>
                  </a:lnTo>
                  <a:lnTo>
                    <a:pt x="3386" y="4493"/>
                  </a:lnTo>
                  <a:lnTo>
                    <a:pt x="3739" y="4478"/>
                  </a:lnTo>
                  <a:lnTo>
                    <a:pt x="3874" y="4204"/>
                  </a:lnTo>
                  <a:lnTo>
                    <a:pt x="3915" y="4159"/>
                  </a:lnTo>
                  <a:lnTo>
                    <a:pt x="3900" y="4020"/>
                  </a:lnTo>
                  <a:lnTo>
                    <a:pt x="3855" y="3956"/>
                  </a:lnTo>
                  <a:lnTo>
                    <a:pt x="3847" y="3829"/>
                  </a:lnTo>
                  <a:lnTo>
                    <a:pt x="3480" y="3450"/>
                  </a:lnTo>
                  <a:lnTo>
                    <a:pt x="3484" y="3251"/>
                  </a:lnTo>
                  <a:lnTo>
                    <a:pt x="3735" y="3034"/>
                  </a:lnTo>
                  <a:lnTo>
                    <a:pt x="3919" y="2801"/>
                  </a:lnTo>
                  <a:lnTo>
                    <a:pt x="3982" y="2531"/>
                  </a:lnTo>
                  <a:lnTo>
                    <a:pt x="3187" y="1451"/>
                  </a:lnTo>
                  <a:lnTo>
                    <a:pt x="2854" y="1065"/>
                  </a:lnTo>
                  <a:lnTo>
                    <a:pt x="2595" y="878"/>
                  </a:lnTo>
                  <a:lnTo>
                    <a:pt x="1999" y="559"/>
                  </a:lnTo>
                  <a:lnTo>
                    <a:pt x="1875" y="345"/>
                  </a:lnTo>
                  <a:lnTo>
                    <a:pt x="2085" y="334"/>
                  </a:lnTo>
                  <a:lnTo>
                    <a:pt x="2167" y="165"/>
                  </a:lnTo>
                  <a:lnTo>
                    <a:pt x="2160" y="0"/>
                  </a:lnTo>
                  <a:lnTo>
                    <a:pt x="2055" y="45"/>
                  </a:lnTo>
                  <a:lnTo>
                    <a:pt x="1894" y="165"/>
                  </a:lnTo>
                  <a:lnTo>
                    <a:pt x="1725" y="161"/>
                  </a:lnTo>
                  <a:lnTo>
                    <a:pt x="1725" y="266"/>
                  </a:lnTo>
                  <a:lnTo>
                    <a:pt x="1500" y="439"/>
                  </a:lnTo>
                  <a:lnTo>
                    <a:pt x="1320" y="473"/>
                  </a:lnTo>
                  <a:lnTo>
                    <a:pt x="1185" y="735"/>
                  </a:lnTo>
                  <a:lnTo>
                    <a:pt x="967" y="821"/>
                  </a:lnTo>
                  <a:lnTo>
                    <a:pt x="746" y="945"/>
                  </a:lnTo>
                  <a:lnTo>
                    <a:pt x="701" y="1170"/>
                  </a:lnTo>
                  <a:lnTo>
                    <a:pt x="567" y="1145"/>
                  </a:lnTo>
                  <a:lnTo>
                    <a:pt x="409" y="1050"/>
                  </a:lnTo>
                  <a:lnTo>
                    <a:pt x="94" y="1245"/>
                  </a:lnTo>
                  <a:lnTo>
                    <a:pt x="0" y="1226"/>
                  </a:lnTo>
                  <a:lnTo>
                    <a:pt x="30" y="1444"/>
                  </a:lnTo>
                  <a:lnTo>
                    <a:pt x="64" y="1373"/>
                  </a:lnTo>
                  <a:lnTo>
                    <a:pt x="180" y="1369"/>
                  </a:lnTo>
                  <a:lnTo>
                    <a:pt x="229" y="1433"/>
                  </a:lnTo>
                  <a:lnTo>
                    <a:pt x="90" y="1571"/>
                  </a:lnTo>
                  <a:lnTo>
                    <a:pt x="120" y="1631"/>
                  </a:lnTo>
                  <a:lnTo>
                    <a:pt x="202" y="1684"/>
                  </a:lnTo>
                  <a:lnTo>
                    <a:pt x="319" y="1688"/>
                  </a:lnTo>
                  <a:lnTo>
                    <a:pt x="386" y="1736"/>
                  </a:lnTo>
                  <a:lnTo>
                    <a:pt x="371" y="1841"/>
                  </a:lnTo>
                  <a:lnTo>
                    <a:pt x="262" y="1853"/>
                  </a:lnTo>
                  <a:lnTo>
                    <a:pt x="367" y="2040"/>
                  </a:lnTo>
                  <a:lnTo>
                    <a:pt x="510" y="2378"/>
                  </a:lnTo>
                  <a:lnTo>
                    <a:pt x="495" y="2745"/>
                  </a:lnTo>
                  <a:lnTo>
                    <a:pt x="420" y="2895"/>
                  </a:lnTo>
                  <a:lnTo>
                    <a:pt x="431" y="3000"/>
                  </a:lnTo>
                  <a:lnTo>
                    <a:pt x="555" y="3161"/>
                  </a:lnTo>
                  <a:lnTo>
                    <a:pt x="465" y="3210"/>
                  </a:lnTo>
                  <a:lnTo>
                    <a:pt x="300" y="3499"/>
                  </a:lnTo>
                  <a:lnTo>
                    <a:pt x="424" y="3499"/>
                  </a:lnTo>
                  <a:lnTo>
                    <a:pt x="471" y="3639"/>
                  </a:lnTo>
                  <a:lnTo>
                    <a:pt x="682" y="3848"/>
                  </a:lnTo>
                  <a:close/>
                </a:path>
              </a:pathLst>
            </a:custGeom>
            <a:solidFill>
              <a:srgbClr val="B0DD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66655" tIns="33328" rIns="66655" bIns="33328"/>
            <a:lstStyle/>
            <a:p>
              <a:endParaRPr lang="ru-RU" sz="1350"/>
            </a:p>
          </p:txBody>
        </p:sp>
        <p:sp>
          <p:nvSpPr>
            <p:cNvPr id="17438" name="Shape 776"/>
            <p:cNvSpPr>
              <a:spLocks noChangeAspect="1"/>
            </p:cNvSpPr>
            <p:nvPr/>
          </p:nvSpPr>
          <p:spPr bwMode="auto">
            <a:xfrm>
              <a:off x="699880" y="3233498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grpSp>
          <p:nvGrpSpPr>
            <p:cNvPr id="105" name="Shape 970"/>
            <p:cNvGrpSpPr>
              <a:grpSpLocks noChangeAspect="1"/>
            </p:cNvGrpSpPr>
            <p:nvPr/>
          </p:nvGrpSpPr>
          <p:grpSpPr>
            <a:xfrm>
              <a:off x="458803" y="3275681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06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07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08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sp>
          <p:nvSpPr>
            <p:cNvPr id="17440" name="Shape 776"/>
            <p:cNvSpPr>
              <a:spLocks noChangeAspect="1"/>
            </p:cNvSpPr>
            <p:nvPr/>
          </p:nvSpPr>
          <p:spPr bwMode="auto">
            <a:xfrm>
              <a:off x="1348325" y="3366289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1" name="Shape 776"/>
            <p:cNvSpPr>
              <a:spLocks noChangeAspect="1"/>
            </p:cNvSpPr>
            <p:nvPr/>
          </p:nvSpPr>
          <p:spPr bwMode="auto">
            <a:xfrm>
              <a:off x="817705" y="3621455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2" name="Shape 776"/>
            <p:cNvSpPr>
              <a:spLocks noChangeAspect="1"/>
            </p:cNvSpPr>
            <p:nvPr/>
          </p:nvSpPr>
          <p:spPr bwMode="auto">
            <a:xfrm>
              <a:off x="806633" y="3884592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3" name="Shape 776"/>
            <p:cNvSpPr>
              <a:spLocks noChangeAspect="1"/>
            </p:cNvSpPr>
            <p:nvPr/>
          </p:nvSpPr>
          <p:spPr bwMode="auto">
            <a:xfrm>
              <a:off x="1791735" y="3028767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4" name="Shape 776"/>
            <p:cNvSpPr>
              <a:spLocks noChangeAspect="1"/>
            </p:cNvSpPr>
            <p:nvPr/>
          </p:nvSpPr>
          <p:spPr bwMode="auto">
            <a:xfrm>
              <a:off x="1767573" y="3937226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5" name="Shape 776"/>
            <p:cNvSpPr>
              <a:spLocks noChangeAspect="1"/>
            </p:cNvSpPr>
            <p:nvPr/>
          </p:nvSpPr>
          <p:spPr bwMode="auto">
            <a:xfrm>
              <a:off x="2734148" y="3472018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6" name="Shape 776"/>
            <p:cNvSpPr>
              <a:spLocks noChangeAspect="1"/>
            </p:cNvSpPr>
            <p:nvPr/>
          </p:nvSpPr>
          <p:spPr bwMode="auto">
            <a:xfrm>
              <a:off x="2492391" y="3157903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7" name="Shape 776"/>
            <p:cNvSpPr>
              <a:spLocks noChangeAspect="1"/>
            </p:cNvSpPr>
            <p:nvPr/>
          </p:nvSpPr>
          <p:spPr bwMode="auto">
            <a:xfrm>
              <a:off x="2371120" y="2998078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8" name="Shape 776"/>
            <p:cNvSpPr>
              <a:spLocks noChangeAspect="1"/>
            </p:cNvSpPr>
            <p:nvPr/>
          </p:nvSpPr>
          <p:spPr bwMode="auto">
            <a:xfrm>
              <a:off x="2355410" y="2785425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49" name="Shape 776"/>
            <p:cNvSpPr>
              <a:spLocks noChangeAspect="1"/>
            </p:cNvSpPr>
            <p:nvPr/>
          </p:nvSpPr>
          <p:spPr bwMode="auto">
            <a:xfrm>
              <a:off x="2983514" y="2998078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50" name="Shape 776"/>
            <p:cNvSpPr>
              <a:spLocks noChangeAspect="1"/>
            </p:cNvSpPr>
            <p:nvPr/>
          </p:nvSpPr>
          <p:spPr bwMode="auto">
            <a:xfrm>
              <a:off x="3382228" y="3283356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51" name="Shape 776"/>
            <p:cNvSpPr>
              <a:spLocks noChangeAspect="1"/>
            </p:cNvSpPr>
            <p:nvPr/>
          </p:nvSpPr>
          <p:spPr bwMode="auto">
            <a:xfrm>
              <a:off x="3663582" y="3278543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52" name="Shape 776"/>
            <p:cNvSpPr>
              <a:spLocks noChangeAspect="1"/>
            </p:cNvSpPr>
            <p:nvPr/>
          </p:nvSpPr>
          <p:spPr bwMode="auto">
            <a:xfrm>
              <a:off x="2709679" y="4092711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53" name="Shape 776"/>
            <p:cNvSpPr>
              <a:spLocks noChangeAspect="1"/>
            </p:cNvSpPr>
            <p:nvPr/>
          </p:nvSpPr>
          <p:spPr bwMode="auto">
            <a:xfrm>
              <a:off x="2338821" y="4284196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54" name="Shape 776"/>
            <p:cNvSpPr>
              <a:spLocks noChangeAspect="1"/>
            </p:cNvSpPr>
            <p:nvPr/>
          </p:nvSpPr>
          <p:spPr bwMode="auto">
            <a:xfrm>
              <a:off x="3366933" y="4046801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sp>
          <p:nvSpPr>
            <p:cNvPr id="17455" name="Shape 776"/>
            <p:cNvSpPr>
              <a:spLocks noChangeAspect="1"/>
            </p:cNvSpPr>
            <p:nvPr/>
          </p:nvSpPr>
          <p:spPr bwMode="auto">
            <a:xfrm>
              <a:off x="3392474" y="3820165"/>
              <a:ext cx="176922" cy="125453"/>
            </a:xfrm>
            <a:custGeom>
              <a:avLst/>
              <a:gdLst>
                <a:gd name="T0" fmla="*/ 849842 w 18416"/>
                <a:gd name="T1" fmla="*/ 62 h 16072"/>
                <a:gd name="T2" fmla="*/ 96 w 18416"/>
                <a:gd name="T3" fmla="*/ 540193 h 16072"/>
                <a:gd name="T4" fmla="*/ 265988 w 18416"/>
                <a:gd name="T5" fmla="*/ 540193 h 16072"/>
                <a:gd name="T6" fmla="*/ 265988 w 18416"/>
                <a:gd name="T7" fmla="*/ 931601 h 16072"/>
                <a:gd name="T8" fmla="*/ 268294 w 18416"/>
                <a:gd name="T9" fmla="*/ 942022 h 16072"/>
                <a:gd name="T10" fmla="*/ 272819 w 18416"/>
                <a:gd name="T11" fmla="*/ 950912 h 16072"/>
                <a:gd name="T12" fmla="*/ 279563 w 18416"/>
                <a:gd name="T13" fmla="*/ 958351 h 16072"/>
                <a:gd name="T14" fmla="*/ 286297 w 18416"/>
                <a:gd name="T15" fmla="*/ 965782 h 16072"/>
                <a:gd name="T16" fmla="*/ 297557 w 18416"/>
                <a:gd name="T17" fmla="*/ 971753 h 16072"/>
                <a:gd name="T18" fmla="*/ 311122 w 18416"/>
                <a:gd name="T19" fmla="*/ 976203 h 16072"/>
                <a:gd name="T20" fmla="*/ 324600 w 18416"/>
                <a:gd name="T21" fmla="*/ 979184 h 16072"/>
                <a:gd name="T22" fmla="*/ 685285 w 18416"/>
                <a:gd name="T23" fmla="*/ 979184 h 16072"/>
                <a:gd name="T24" fmla="*/ 685285 w 18416"/>
                <a:gd name="T25" fmla="*/ 819980 h 16072"/>
                <a:gd name="T26" fmla="*/ 687590 w 18416"/>
                <a:gd name="T27" fmla="*/ 802128 h 16072"/>
                <a:gd name="T28" fmla="*/ 696544 w 18416"/>
                <a:gd name="T29" fmla="*/ 785736 h 16072"/>
                <a:gd name="T30" fmla="*/ 707803 w 18416"/>
                <a:gd name="T31" fmla="*/ 770874 h 16072"/>
                <a:gd name="T32" fmla="*/ 723588 w 18416"/>
                <a:gd name="T33" fmla="*/ 758986 h 16072"/>
                <a:gd name="T34" fmla="*/ 743887 w 18416"/>
                <a:gd name="T35" fmla="*/ 748573 h 16072"/>
                <a:gd name="T36" fmla="*/ 764196 w 18416"/>
                <a:gd name="T37" fmla="*/ 741134 h 16072"/>
                <a:gd name="T38" fmla="*/ 789021 w 18416"/>
                <a:gd name="T39" fmla="*/ 735163 h 16072"/>
                <a:gd name="T40" fmla="*/ 816064 w 18416"/>
                <a:gd name="T41" fmla="*/ 733641 h 16072"/>
                <a:gd name="T42" fmla="*/ 883620 w 18416"/>
                <a:gd name="T43" fmla="*/ 733641 h 16072"/>
                <a:gd name="T44" fmla="*/ 910664 w 18416"/>
                <a:gd name="T45" fmla="*/ 735163 h 16072"/>
                <a:gd name="T46" fmla="*/ 935489 w 18416"/>
                <a:gd name="T47" fmla="*/ 741134 h 16072"/>
                <a:gd name="T48" fmla="*/ 955798 w 18416"/>
                <a:gd name="T49" fmla="*/ 748573 h 16072"/>
                <a:gd name="T50" fmla="*/ 976097 w 18416"/>
                <a:gd name="T51" fmla="*/ 758986 h 16072"/>
                <a:gd name="T52" fmla="*/ 991881 w 18416"/>
                <a:gd name="T53" fmla="*/ 770874 h 16072"/>
                <a:gd name="T54" fmla="*/ 1003141 w 18416"/>
                <a:gd name="T55" fmla="*/ 785736 h 16072"/>
                <a:gd name="T56" fmla="*/ 1012191 w 18416"/>
                <a:gd name="T57" fmla="*/ 802128 h 16072"/>
                <a:gd name="T58" fmla="*/ 1014400 w 18416"/>
                <a:gd name="T59" fmla="*/ 819980 h 16072"/>
                <a:gd name="T60" fmla="*/ 1014400 w 18416"/>
                <a:gd name="T61" fmla="*/ 979184 h 16072"/>
                <a:gd name="T62" fmla="*/ 1375084 w 18416"/>
                <a:gd name="T63" fmla="*/ 979184 h 16072"/>
                <a:gd name="T64" fmla="*/ 1388563 w 18416"/>
                <a:gd name="T65" fmla="*/ 976203 h 16072"/>
                <a:gd name="T66" fmla="*/ 1402128 w 18416"/>
                <a:gd name="T67" fmla="*/ 971753 h 16072"/>
                <a:gd name="T68" fmla="*/ 1413387 w 18416"/>
                <a:gd name="T69" fmla="*/ 965782 h 16072"/>
                <a:gd name="T70" fmla="*/ 1420122 w 18416"/>
                <a:gd name="T71" fmla="*/ 958351 h 16072"/>
                <a:gd name="T72" fmla="*/ 1426866 w 18416"/>
                <a:gd name="T73" fmla="*/ 950912 h 16072"/>
                <a:gd name="T74" fmla="*/ 1431391 w 18416"/>
                <a:gd name="T75" fmla="*/ 942022 h 16072"/>
                <a:gd name="T76" fmla="*/ 1433696 w 18416"/>
                <a:gd name="T77" fmla="*/ 931601 h 16072"/>
                <a:gd name="T78" fmla="*/ 1433696 w 18416"/>
                <a:gd name="T79" fmla="*/ 540193 h 16072"/>
                <a:gd name="T80" fmla="*/ 1699685 w 18416"/>
                <a:gd name="T81" fmla="*/ 540193 h 16072"/>
                <a:gd name="T82" fmla="*/ 849842 w 18416"/>
                <a:gd name="T83" fmla="*/ 62 h 160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16"/>
                <a:gd name="T127" fmla="*/ 0 h 16072"/>
                <a:gd name="T128" fmla="*/ 18416 w 18416"/>
                <a:gd name="T129" fmla="*/ 16072 h 160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8434" tIns="58434" rIns="58434" bIns="58434" anchor="ctr"/>
            <a:lstStyle/>
            <a:p>
              <a:endParaRPr lang="ru-RU" sz="1350"/>
            </a:p>
          </p:txBody>
        </p:sp>
        <p:grpSp>
          <p:nvGrpSpPr>
            <p:cNvPr id="125" name="Shape 970"/>
            <p:cNvGrpSpPr>
              <a:grpSpLocks noChangeAspect="1"/>
            </p:cNvGrpSpPr>
            <p:nvPr/>
          </p:nvGrpSpPr>
          <p:grpSpPr>
            <a:xfrm>
              <a:off x="593440" y="3465308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71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72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73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174" name="Shape 970"/>
            <p:cNvGrpSpPr>
              <a:grpSpLocks noChangeAspect="1"/>
            </p:cNvGrpSpPr>
            <p:nvPr/>
          </p:nvGrpSpPr>
          <p:grpSpPr>
            <a:xfrm>
              <a:off x="620182" y="4002269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75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76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77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178" name="Shape 970"/>
            <p:cNvGrpSpPr>
              <a:grpSpLocks noChangeAspect="1"/>
            </p:cNvGrpSpPr>
            <p:nvPr/>
          </p:nvGrpSpPr>
          <p:grpSpPr>
            <a:xfrm>
              <a:off x="1249172" y="3542719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79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80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81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182" name="Shape 970"/>
            <p:cNvGrpSpPr>
              <a:grpSpLocks noChangeAspect="1"/>
            </p:cNvGrpSpPr>
            <p:nvPr/>
          </p:nvGrpSpPr>
          <p:grpSpPr>
            <a:xfrm>
              <a:off x="1610330" y="3820805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83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84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85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186" name="Shape 970"/>
            <p:cNvGrpSpPr>
              <a:grpSpLocks noChangeAspect="1"/>
            </p:cNvGrpSpPr>
            <p:nvPr/>
          </p:nvGrpSpPr>
          <p:grpSpPr>
            <a:xfrm>
              <a:off x="2462081" y="3570024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87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88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89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190" name="Shape 970"/>
            <p:cNvGrpSpPr>
              <a:grpSpLocks noChangeAspect="1"/>
            </p:cNvGrpSpPr>
            <p:nvPr/>
          </p:nvGrpSpPr>
          <p:grpSpPr>
            <a:xfrm>
              <a:off x="1884012" y="3262822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91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92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93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194" name="Shape 970"/>
            <p:cNvGrpSpPr>
              <a:grpSpLocks noChangeAspect="1"/>
            </p:cNvGrpSpPr>
            <p:nvPr/>
          </p:nvGrpSpPr>
          <p:grpSpPr>
            <a:xfrm>
              <a:off x="2239378" y="3130286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95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96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197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198" name="Shape 970"/>
            <p:cNvGrpSpPr>
              <a:grpSpLocks noChangeAspect="1"/>
            </p:cNvGrpSpPr>
            <p:nvPr/>
          </p:nvGrpSpPr>
          <p:grpSpPr>
            <a:xfrm>
              <a:off x="2181425" y="2903955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199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00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01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202" name="Shape 970"/>
            <p:cNvGrpSpPr>
              <a:grpSpLocks noChangeAspect="1"/>
            </p:cNvGrpSpPr>
            <p:nvPr/>
          </p:nvGrpSpPr>
          <p:grpSpPr>
            <a:xfrm>
              <a:off x="2941762" y="3140227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203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04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05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206" name="Shape 970"/>
            <p:cNvGrpSpPr>
              <a:grpSpLocks noChangeAspect="1"/>
            </p:cNvGrpSpPr>
            <p:nvPr/>
          </p:nvGrpSpPr>
          <p:grpSpPr>
            <a:xfrm>
              <a:off x="3484074" y="3465308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207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08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09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210" name="Shape 970"/>
            <p:cNvGrpSpPr>
              <a:grpSpLocks noChangeAspect="1"/>
            </p:cNvGrpSpPr>
            <p:nvPr/>
          </p:nvGrpSpPr>
          <p:grpSpPr>
            <a:xfrm>
              <a:off x="2669312" y="3929702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211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12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13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214" name="Shape 970"/>
            <p:cNvGrpSpPr>
              <a:grpSpLocks noChangeAspect="1"/>
            </p:cNvGrpSpPr>
            <p:nvPr/>
          </p:nvGrpSpPr>
          <p:grpSpPr>
            <a:xfrm>
              <a:off x="3160435" y="3873164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215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16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17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  <p:grpSp>
          <p:nvGrpSpPr>
            <p:cNvPr id="218" name="Shape 970"/>
            <p:cNvGrpSpPr>
              <a:grpSpLocks noChangeAspect="1"/>
            </p:cNvGrpSpPr>
            <p:nvPr/>
          </p:nvGrpSpPr>
          <p:grpSpPr>
            <a:xfrm>
              <a:off x="2322778" y="4010045"/>
              <a:ext cx="181405" cy="124812"/>
              <a:chOff x="5275975" y="4344850"/>
              <a:chExt cx="470150" cy="398125"/>
            </a:xfrm>
            <a:solidFill>
              <a:schemeClr val="accent1"/>
            </a:solidFill>
          </p:grpSpPr>
          <p:sp>
            <p:nvSpPr>
              <p:cNvPr id="219" name="Shape 971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20" name="Shape 972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0" t="0" r="0" b="0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  <p:sp>
            <p:nvSpPr>
              <p:cNvPr id="221" name="Shape 973"/>
              <p:cNvSpPr/>
              <p:nvPr/>
            </p:nvSpPr>
            <p:spPr>
              <a:xfrm>
                <a:off x="5275975" y="4344850"/>
                <a:ext cx="470150" cy="334025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69" tIns="68569" rIns="68569" bIns="68569" anchor="ctr"/>
              <a:lstStyle/>
              <a:p>
                <a:pPr>
                  <a:defRPr/>
                </a:pPr>
                <a:endParaRPr sz="1350"/>
              </a:p>
            </p:txBody>
          </p:sp>
        </p:grpSp>
      </p:grpSp>
      <p:sp>
        <p:nvSpPr>
          <p:cNvPr id="17420" name="Shape 776"/>
          <p:cNvSpPr>
            <a:spLocks noChangeAspect="1"/>
          </p:cNvSpPr>
          <p:nvPr/>
        </p:nvSpPr>
        <p:spPr bwMode="auto">
          <a:xfrm>
            <a:off x="4572000" y="3219822"/>
            <a:ext cx="278606" cy="261938"/>
          </a:xfrm>
          <a:custGeom>
            <a:avLst/>
            <a:gdLst>
              <a:gd name="T0" fmla="*/ 3746580 w 18416"/>
              <a:gd name="T1" fmla="*/ 478 h 16072"/>
              <a:gd name="T2" fmla="*/ 403 w 18416"/>
              <a:gd name="T3" fmla="*/ 4186589 h 16072"/>
              <a:gd name="T4" fmla="*/ 1172639 w 18416"/>
              <a:gd name="T5" fmla="*/ 4186589 h 16072"/>
              <a:gd name="T6" fmla="*/ 1172639 w 18416"/>
              <a:gd name="T7" fmla="*/ 7220057 h 16072"/>
              <a:gd name="T8" fmla="*/ 1182806 w 18416"/>
              <a:gd name="T9" fmla="*/ 7300807 h 16072"/>
              <a:gd name="T10" fmla="*/ 1202735 w 18416"/>
              <a:gd name="T11" fmla="*/ 7369736 h 16072"/>
              <a:gd name="T12" fmla="*/ 1232447 w 18416"/>
              <a:gd name="T13" fmla="*/ 7427343 h 16072"/>
              <a:gd name="T14" fmla="*/ 1262140 w 18416"/>
              <a:gd name="T15" fmla="*/ 7484972 h 16072"/>
              <a:gd name="T16" fmla="*/ 1311781 w 18416"/>
              <a:gd name="T17" fmla="*/ 7531236 h 16072"/>
              <a:gd name="T18" fmla="*/ 1371609 w 18416"/>
              <a:gd name="T19" fmla="*/ 7565700 h 16072"/>
              <a:gd name="T20" fmla="*/ 1431014 w 18416"/>
              <a:gd name="T21" fmla="*/ 7588843 h 16072"/>
              <a:gd name="T22" fmla="*/ 3021099 w 18416"/>
              <a:gd name="T23" fmla="*/ 7588843 h 16072"/>
              <a:gd name="T24" fmla="*/ 3021099 w 18416"/>
              <a:gd name="T25" fmla="*/ 6354972 h 16072"/>
              <a:gd name="T26" fmla="*/ 3031265 w 18416"/>
              <a:gd name="T27" fmla="*/ 6216615 h 16072"/>
              <a:gd name="T28" fmla="*/ 3070740 w 18416"/>
              <a:gd name="T29" fmla="*/ 6089580 h 16072"/>
              <a:gd name="T30" fmla="*/ 3120382 w 18416"/>
              <a:gd name="T31" fmla="*/ 5974365 h 16072"/>
              <a:gd name="T32" fmla="*/ 3189953 w 18416"/>
              <a:gd name="T33" fmla="*/ 5882294 h 16072"/>
              <a:gd name="T34" fmla="*/ 3279473 w 18416"/>
              <a:gd name="T35" fmla="*/ 5801544 h 16072"/>
              <a:gd name="T36" fmla="*/ 3368993 w 18416"/>
              <a:gd name="T37" fmla="*/ 5743937 h 16072"/>
              <a:gd name="T38" fmla="*/ 3478443 w 18416"/>
              <a:gd name="T39" fmla="*/ 5697651 h 16072"/>
              <a:gd name="T40" fmla="*/ 3597655 w 18416"/>
              <a:gd name="T41" fmla="*/ 5685852 h 16072"/>
              <a:gd name="T42" fmla="*/ 3895485 w 18416"/>
              <a:gd name="T43" fmla="*/ 5685852 h 16072"/>
              <a:gd name="T44" fmla="*/ 4014698 w 18416"/>
              <a:gd name="T45" fmla="*/ 5697651 h 16072"/>
              <a:gd name="T46" fmla="*/ 4124147 w 18416"/>
              <a:gd name="T47" fmla="*/ 5743937 h 16072"/>
              <a:gd name="T48" fmla="*/ 4213667 w 18416"/>
              <a:gd name="T49" fmla="*/ 5801544 h 16072"/>
              <a:gd name="T50" fmla="*/ 4303188 w 18416"/>
              <a:gd name="T51" fmla="*/ 5882294 h 16072"/>
              <a:gd name="T52" fmla="*/ 4372759 w 18416"/>
              <a:gd name="T53" fmla="*/ 5974365 h 16072"/>
              <a:gd name="T54" fmla="*/ 4422400 w 18416"/>
              <a:gd name="T55" fmla="*/ 6089580 h 16072"/>
              <a:gd name="T56" fmla="*/ 4462279 w 18416"/>
              <a:gd name="T57" fmla="*/ 6216615 h 16072"/>
              <a:gd name="T58" fmla="*/ 4472042 w 18416"/>
              <a:gd name="T59" fmla="*/ 6354972 h 16072"/>
              <a:gd name="T60" fmla="*/ 4472042 w 18416"/>
              <a:gd name="T61" fmla="*/ 7588843 h 16072"/>
              <a:gd name="T62" fmla="*/ 6062127 w 18416"/>
              <a:gd name="T63" fmla="*/ 7588843 h 16072"/>
              <a:gd name="T64" fmla="*/ 6121531 w 18416"/>
              <a:gd name="T65" fmla="*/ 7565700 h 16072"/>
              <a:gd name="T66" fmla="*/ 6181359 w 18416"/>
              <a:gd name="T67" fmla="*/ 7531236 h 16072"/>
              <a:gd name="T68" fmla="*/ 6231001 w 18416"/>
              <a:gd name="T69" fmla="*/ 7484972 h 16072"/>
              <a:gd name="T70" fmla="*/ 6260693 w 18416"/>
              <a:gd name="T71" fmla="*/ 7427343 h 16072"/>
              <a:gd name="T72" fmla="*/ 6290405 w 18416"/>
              <a:gd name="T73" fmla="*/ 7369736 h 16072"/>
              <a:gd name="T74" fmla="*/ 6310335 w 18416"/>
              <a:gd name="T75" fmla="*/ 7300807 h 16072"/>
              <a:gd name="T76" fmla="*/ 6320501 w 18416"/>
              <a:gd name="T77" fmla="*/ 7220057 h 16072"/>
              <a:gd name="T78" fmla="*/ 6320501 w 18416"/>
              <a:gd name="T79" fmla="*/ 4186589 h 16072"/>
              <a:gd name="T80" fmla="*/ 7493141 w 18416"/>
              <a:gd name="T81" fmla="*/ 4186589 h 16072"/>
              <a:gd name="T82" fmla="*/ 3746580 w 18416"/>
              <a:gd name="T83" fmla="*/ 478 h 16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416"/>
              <a:gd name="T127" fmla="*/ 0 h 16072"/>
              <a:gd name="T128" fmla="*/ 18416 w 18416"/>
              <a:gd name="T129" fmla="*/ 16072 h 160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8434" tIns="58434" rIns="58434" bIns="58434" anchor="ctr"/>
          <a:lstStyle/>
          <a:p>
            <a:endParaRPr lang="ru-RU" sz="1350"/>
          </a:p>
        </p:txBody>
      </p:sp>
      <p:grpSp>
        <p:nvGrpSpPr>
          <p:cNvPr id="223" name="Shape 970"/>
          <p:cNvGrpSpPr>
            <a:grpSpLocks noChangeAspect="1"/>
          </p:cNvGrpSpPr>
          <p:nvPr/>
        </p:nvGrpSpPr>
        <p:grpSpPr>
          <a:xfrm>
            <a:off x="4596509" y="3913945"/>
            <a:ext cx="243561" cy="221476"/>
            <a:chOff x="5275975" y="4344850"/>
            <a:chExt cx="470150" cy="398125"/>
          </a:xfrm>
          <a:solidFill>
            <a:schemeClr val="accent1"/>
          </a:solidFill>
        </p:grpSpPr>
        <p:sp>
          <p:nvSpPr>
            <p:cNvPr id="224" name="Shape 971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225" name="Shape 972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  <p:sp>
          <p:nvSpPr>
            <p:cNvPr id="226" name="Shape 97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68569" rIns="68569" bIns="68569" anchor="ctr"/>
            <a:lstStyle/>
            <a:p>
              <a:pPr>
                <a:defRPr/>
              </a:pPr>
              <a:endParaRPr sz="1350"/>
            </a:p>
          </p:txBody>
        </p:sp>
      </p:grpSp>
      <p:sp>
        <p:nvSpPr>
          <p:cNvPr id="17422" name="Номер слайда 3"/>
          <p:cNvSpPr txBox="1">
            <a:spLocks/>
          </p:cNvSpPr>
          <p:nvPr/>
        </p:nvSpPr>
        <p:spPr bwMode="auto">
          <a:xfrm>
            <a:off x="7380000" y="4860000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FFBFA1-5353-4584-8C61-EBC91C1BAE9B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/>
              <a:t>4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3" name="Заголовок 1"/>
          <p:cNvSpPr>
            <a:spLocks noGrp="1"/>
          </p:cNvSpPr>
          <p:nvPr>
            <p:ph type="title"/>
          </p:nvPr>
        </p:nvSpPr>
        <p:spPr>
          <a:xfrm>
            <a:off x="835036" y="336576"/>
            <a:ext cx="5293519" cy="313134"/>
          </a:xfrm>
        </p:spPr>
        <p:txBody>
          <a:bodyPr/>
          <a:lstStyle/>
          <a:p>
            <a:pPr algn="l"/>
            <a:r>
              <a:rPr lang="ru-RU" altLang="kk-KZ" sz="1350" dirty="0"/>
              <a:t>АО «Фонд развития предпринимательства «Даму»</a:t>
            </a:r>
          </a:p>
        </p:txBody>
      </p:sp>
    </p:spTree>
    <p:extLst>
      <p:ext uri="{BB962C8B-B14F-4D97-AF65-F5344CB8AC3E}">
        <p14:creationId xmlns:p14="http://schemas.microsoft.com/office/powerpoint/2010/main" val="1380859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51560" y="1275160"/>
            <a:ext cx="3294459" cy="329445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819150" y="266212"/>
            <a:ext cx="5913089" cy="50601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altLang="ru-RU" sz="1800" dirty="0"/>
              <a:t>Инструменты поддержки женского предпринимательства</a:t>
            </a: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3492104" y="1908572"/>
            <a:ext cx="2268140" cy="1743075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270000" anchor="ctr"/>
          <a:lstStyle/>
          <a:p>
            <a:pPr algn="ctr" eaLnBrk="1" hangingPunct="1">
              <a:defRPr/>
            </a:pPr>
            <a:r>
              <a:rPr lang="kk-KZ" sz="1500" b="1" dirty="0">
                <a:solidFill>
                  <a:schemeClr val="tx1"/>
                </a:solidFill>
              </a:rPr>
              <a:t>Женское предпринима-тельство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317" y="1924050"/>
            <a:ext cx="1620440" cy="825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/>
              <a:t>Программа ЕБРР «Женщины в бизнесе»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12951" y="990600"/>
            <a:ext cx="1971675" cy="8251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/>
              <a:t>Микрокредитование женского </a:t>
            </a:r>
            <a:r>
              <a:rPr lang="ru-RU" sz="1050" b="1" dirty="0" smtClean="0"/>
              <a:t>предпринимательства</a:t>
            </a:r>
            <a:endParaRPr lang="ru-RU" sz="105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591" y="1908573"/>
            <a:ext cx="1619250" cy="8251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/>
              <a:t>Гарантирование кредита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3860" y="3759994"/>
            <a:ext cx="1944290" cy="7024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k-KZ" sz="1050" b="1" dirty="0"/>
              <a:t>Поддержка СМСП за счет средств АБР</a:t>
            </a:r>
            <a:endParaRPr lang="ru-RU" sz="105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57775" y="3759994"/>
            <a:ext cx="1944291" cy="7024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/>
              <a:t>Субсидирование ставки вознаграждения по кредитам</a:t>
            </a:r>
          </a:p>
        </p:txBody>
      </p:sp>
      <p:sp>
        <p:nvSpPr>
          <p:cNvPr id="18442" name="Номер слайда 67"/>
          <p:cNvSpPr txBox="1">
            <a:spLocks/>
          </p:cNvSpPr>
          <p:nvPr/>
        </p:nvSpPr>
        <p:spPr bwMode="auto">
          <a:xfrm>
            <a:off x="7380000" y="4860000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98AF8F-0595-4088-917A-7D595D307D04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/>
              <a:t>5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35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787805" y="230834"/>
            <a:ext cx="517564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/>
              <a:t>Программа </a:t>
            </a:r>
            <a:r>
              <a:rPr lang="ru-RU" altLang="ru-RU" sz="1500" b="1" dirty="0" smtClean="0"/>
              <a:t>микрокредитования </a:t>
            </a:r>
            <a:r>
              <a:rPr lang="ru-RU" altLang="ru-RU" sz="1500" b="1" dirty="0"/>
              <a:t>женского предпринимательства</a:t>
            </a:r>
            <a:endParaRPr lang="en-US" altLang="ru-RU" sz="1500" b="1" dirty="0"/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55577" y="1238914"/>
            <a:ext cx="7560838" cy="702469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0" rIns="27000" bIns="0" anchor="ctr"/>
          <a:lstStyle/>
          <a:p>
            <a:pPr marL="204788" indent="-142875"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Arial" pitchFamily="34" charset="0"/>
              </a:rPr>
              <a:t>Эффективная ставка для конечного заемщика - до 14,0%</a:t>
            </a:r>
          </a:p>
          <a:p>
            <a:pPr marL="204788" indent="-142875"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Arial" pitchFamily="34" charset="0"/>
              </a:rPr>
              <a:t>Срок кредитования: на оборотные средства - до 36 мес.; на основные средства - до 60 мес.</a:t>
            </a:r>
          </a:p>
          <a:p>
            <a:pPr marL="204788" indent="-142875"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Arial" pitchFamily="34" charset="0"/>
              </a:rPr>
              <a:t>Макс. сумма кредита - до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30 </a:t>
            </a:r>
            <a:r>
              <a:rPr lang="kk-KZ" sz="1000" dirty="0">
                <a:solidFill>
                  <a:srgbClr val="000000"/>
                </a:solidFill>
                <a:cs typeface="Arial" pitchFamily="34" charset="0"/>
              </a:rPr>
              <a:t>млн</a:t>
            </a:r>
            <a:r>
              <a:rPr lang="ru-RU" sz="1000" dirty="0">
                <a:solidFill>
                  <a:srgbClr val="000000"/>
                </a:solidFill>
                <a:cs typeface="Arial" pitchFamily="34" charset="0"/>
              </a:rPr>
              <a:t>. тенге</a:t>
            </a:r>
          </a:p>
          <a:p>
            <a:pPr marL="204788" indent="-142875">
              <a:buClr>
                <a:schemeClr val="accent1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dirty="0">
                <a:solidFill>
                  <a:srgbClr val="000000"/>
                </a:solidFill>
                <a:cs typeface="Arial" pitchFamily="34" charset="0"/>
              </a:rPr>
              <a:t>Отсутствие отраслевых ограничений</a:t>
            </a: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5277326" y="2678380"/>
            <a:ext cx="3025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/>
              <a:t>Проекты в разрезе отраслей</a:t>
            </a:r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755576" y="2678380"/>
            <a:ext cx="3186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/>
              <a:t>Проекты в разрезе регионов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55577" y="915064"/>
            <a:ext cx="7560838" cy="269081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anchor="ctr"/>
          <a:lstStyle/>
          <a:p>
            <a:pPr marL="65485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sz="1200" b="1" dirty="0">
                <a:solidFill>
                  <a:schemeClr val="bg1"/>
                </a:solidFill>
              </a:rPr>
              <a:t>Цель: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kk-KZ" sz="1200" dirty="0">
                <a:solidFill>
                  <a:schemeClr val="bg1"/>
                </a:solidFill>
              </a:rPr>
              <a:t>стимулирование </a:t>
            </a:r>
            <a:r>
              <a:rPr lang="kk-KZ" sz="1200" dirty="0"/>
              <a:t>экономической активности женщин-предпринимателей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755576" y="1996151"/>
            <a:ext cx="7560839" cy="682229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000" tIns="0" rIns="27000" bIns="0" anchor="ctr"/>
          <a:lstStyle/>
          <a:p>
            <a:pPr marL="2618185" indent="-142875"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Профинансировано 1 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539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заемщиков</a:t>
            </a:r>
          </a:p>
          <a:p>
            <a:pPr marL="2618185" indent="-142875"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13 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294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млн. тенге</a:t>
            </a:r>
          </a:p>
          <a:p>
            <a:pPr marL="2618185" indent="-142875">
              <a:buClr>
                <a:srgbClr val="C0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Создано 7</a:t>
            </a: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89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рабочих мест</a:t>
            </a:r>
          </a:p>
        </p:txBody>
      </p:sp>
      <p:sp>
        <p:nvSpPr>
          <p:cNvPr id="19464" name="Прямоугольник 1"/>
          <p:cNvSpPr>
            <a:spLocks noChangeArrowheads="1"/>
          </p:cNvSpPr>
          <p:nvPr/>
        </p:nvSpPr>
        <p:spPr bwMode="auto">
          <a:xfrm>
            <a:off x="874640" y="2135455"/>
            <a:ext cx="2202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</a:rPr>
              <a:t>Результаты: </a:t>
            </a:r>
            <a:endParaRPr lang="ru-RU" altLang="ru-RU" dirty="0"/>
          </a:p>
        </p:txBody>
      </p:sp>
      <p:sp>
        <p:nvSpPr>
          <p:cNvPr id="19465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380000" y="4860000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6803A1-2E5C-4055-91DD-AE544119192C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ru-RU" alt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675122"/>
              </p:ext>
            </p:extLst>
          </p:nvPr>
        </p:nvGraphicFramePr>
        <p:xfrm>
          <a:off x="755576" y="2930792"/>
          <a:ext cx="3888431" cy="20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38129"/>
              </p:ext>
            </p:extLst>
          </p:nvPr>
        </p:nvGraphicFramePr>
        <p:xfrm>
          <a:off x="5004048" y="2967794"/>
          <a:ext cx="3312368" cy="198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16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09154" y="254272"/>
            <a:ext cx="5238750" cy="594122"/>
          </a:xfrm>
        </p:spPr>
        <p:txBody>
          <a:bodyPr/>
          <a:lstStyle/>
          <a:p>
            <a:pPr algn="l"/>
            <a:r>
              <a:rPr lang="ru-RU" altLang="ru-RU" sz="1500">
                <a:cs typeface="Arial" panose="020B0604020202020204" pitchFamily="34" charset="0"/>
              </a:rPr>
              <a:t>Программа финансирования МСП за счет средств Азиатского Банка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670" y="969988"/>
            <a:ext cx="5400000" cy="8643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35000">
              <a:lnSpc>
                <a:spcPct val="150000"/>
              </a:lnSpc>
              <a:spcAft>
                <a:spcPts val="450"/>
              </a:spcAft>
              <a:defRPr/>
            </a:pPr>
            <a:r>
              <a:rPr lang="ru-RU" sz="1050" dirty="0"/>
              <a:t>С конца 2011 года Фондом реализуются программы финансирования субъектов малого и среднего предпринимательства за счет займа Азиатского Банк Развития</a:t>
            </a:r>
          </a:p>
        </p:txBody>
      </p:sp>
      <p:pic>
        <p:nvPicPr>
          <p:cNvPr id="22532" name="Picture 6" descr="http://www.britishexpertise.org/bx/pix/events/adb%20logo%20n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7326" r="5219" b="11420"/>
          <a:stretch>
            <a:fillRect/>
          </a:stretch>
        </p:blipFill>
        <p:spPr bwMode="auto">
          <a:xfrm>
            <a:off x="809154" y="942603"/>
            <a:ext cx="14049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809154" y="1973162"/>
            <a:ext cx="6103144" cy="20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Основные условия:</a:t>
            </a:r>
            <a:endParaRPr lang="ru-RU" sz="105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Участники программы: субъекты МСБ </a:t>
            </a:r>
          </a:p>
          <a:p>
            <a:pPr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Сумма займа: </a:t>
            </a:r>
            <a:r>
              <a:rPr lang="ru-RU" sz="105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 550 млн. тенге  </a:t>
            </a:r>
          </a:p>
          <a:p>
            <a:pPr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Срок кредитования: </a:t>
            </a:r>
          </a:p>
          <a:p>
            <a:pPr marL="214313" indent="-78581">
              <a:spcAft>
                <a:spcPts val="450"/>
              </a:spcAft>
              <a:buFont typeface="Wingdings" pitchFamily="2" charset="2"/>
              <a:buChar char="q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на Инвестиции – </a:t>
            </a:r>
            <a:r>
              <a:rPr lang="ru-RU" sz="105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 36 месяцев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</a:t>
            </a:r>
          </a:p>
          <a:p>
            <a:pPr marL="214313" indent="-78581">
              <a:spcAft>
                <a:spcPts val="450"/>
              </a:spcAft>
              <a:buFont typeface="Wingdings" pitchFamily="2" charset="2"/>
              <a:buChar char="q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на Пополнение оборотных средств </a:t>
            </a:r>
            <a:r>
              <a:rPr lang="ru-RU" sz="105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– до 84 месяцев</a:t>
            </a:r>
          </a:p>
          <a:p>
            <a:pPr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Ставки вознаграждения: </a:t>
            </a:r>
            <a:r>
              <a:rPr lang="ru-RU" sz="105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рыночная</a:t>
            </a:r>
          </a:p>
          <a:p>
            <a:pPr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Без отраслевых ограничений</a:t>
            </a:r>
          </a:p>
          <a:p>
            <a:pPr algn="just"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1050" b="1" u="sng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Рекомендация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ru-RU" sz="105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33% средств </a:t>
            </a:r>
            <a:r>
              <a:rPr lang="ru-RU" sz="105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направить на финансирование </a:t>
            </a:r>
            <a:r>
              <a:rPr lang="ru-RU" sz="105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женщин - предпринимателей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809154" y="4083918"/>
            <a:ext cx="6858516" cy="569705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27000" rIns="54000" bIns="27000" anchor="ctr"/>
          <a:lstStyle/>
          <a:p>
            <a:pPr marL="2381">
              <a:lnSpc>
                <a:spcPct val="120000"/>
              </a:lnSpc>
              <a:defRPr/>
            </a:pPr>
            <a:r>
              <a:rPr lang="ru-RU" altLang="ru-RU" sz="1050" b="1" dirty="0">
                <a:cs typeface="Arial" pitchFamily="34" charset="0"/>
              </a:rPr>
              <a:t>Результаты поддержки женщин предпринимателей:</a:t>
            </a:r>
          </a:p>
          <a:p>
            <a:pPr marL="135731" indent="-135731">
              <a:lnSpc>
                <a:spcPct val="120000"/>
              </a:lnSpc>
              <a:buClr>
                <a:srgbClr val="3333FF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050" b="1" dirty="0">
                <a:solidFill>
                  <a:srgbClr val="0070C0"/>
                </a:solidFill>
              </a:rPr>
              <a:t>Кол-во проектов – 64</a:t>
            </a:r>
            <a:r>
              <a:rPr lang="en-US" sz="1050" b="1" dirty="0">
                <a:solidFill>
                  <a:srgbClr val="0070C0"/>
                </a:solidFill>
              </a:rPr>
              <a:t>8</a:t>
            </a:r>
            <a:r>
              <a:rPr lang="ru-RU" sz="1050" b="1" dirty="0">
                <a:solidFill>
                  <a:srgbClr val="0070C0"/>
                </a:solidFill>
              </a:rPr>
              <a:t> ед.</a:t>
            </a:r>
          </a:p>
          <a:p>
            <a:pPr marL="135731" indent="-135731">
              <a:lnSpc>
                <a:spcPct val="120000"/>
              </a:lnSpc>
              <a:buClr>
                <a:srgbClr val="3333FF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050" b="1" dirty="0">
                <a:solidFill>
                  <a:srgbClr val="0070C0"/>
                </a:solidFill>
              </a:rPr>
              <a:t>Сумма финансирования – 40 732 млн. тенге</a:t>
            </a:r>
          </a:p>
        </p:txBody>
      </p:sp>
      <p:sp>
        <p:nvSpPr>
          <p:cNvPr id="22535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380000" y="4860000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AE73C0-E8DE-4F77-B36F-B0497B7BBFCF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ru-RU" alt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05771" y="194171"/>
            <a:ext cx="5238750" cy="594122"/>
          </a:xfrm>
        </p:spPr>
        <p:txBody>
          <a:bodyPr/>
          <a:lstStyle/>
          <a:p>
            <a:pPr algn="l"/>
            <a:r>
              <a:rPr lang="ru-RU" altLang="ru-RU" sz="1500" dirty="0">
                <a:cs typeface="Arial" panose="020B0604020202020204" pitchFamily="34" charset="0"/>
              </a:rPr>
              <a:t>Программа «Женщины в бизнесе»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937919"/>
            <a:ext cx="5400600" cy="854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35000">
              <a:lnSpc>
                <a:spcPct val="150000"/>
              </a:lnSpc>
              <a:defRPr/>
            </a:pPr>
            <a:r>
              <a:rPr lang="ru-RU" sz="1050" dirty="0"/>
              <a:t>В сентябре 2015 года Европейский Банк Реконструкции и Развития разместил 1,86 млрд. тенге для АО «Банк </a:t>
            </a:r>
            <a:r>
              <a:rPr lang="ru-RU" sz="1050" dirty="0" err="1"/>
              <a:t>ЦентрКредит</a:t>
            </a:r>
            <a:r>
              <a:rPr lang="ru-RU" sz="1050" dirty="0"/>
              <a:t>» под корпоративную гарантию Фонда «Даму» на поддержку женщин в бизнесе</a:t>
            </a:r>
          </a:p>
        </p:txBody>
      </p:sp>
      <p:sp>
        <p:nvSpPr>
          <p:cNvPr id="23556" name="Прямоугольник 14"/>
          <p:cNvSpPr>
            <a:spLocks noChangeArrowheads="1"/>
          </p:cNvSpPr>
          <p:nvPr/>
        </p:nvSpPr>
        <p:spPr bwMode="auto">
          <a:xfrm>
            <a:off x="767482" y="1940495"/>
            <a:ext cx="6415088" cy="19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</a:pPr>
            <a:r>
              <a:rPr lang="ru-RU" altLang="ru-RU" sz="10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условия: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Участники программы: субъекты женского предпринимательства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Сумма займа: до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млн</a:t>
            </a: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05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тенге</a:t>
            </a:r>
            <a:r>
              <a:rPr lang="ru-RU" altLang="ru-RU" sz="10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Срок кредитования: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до 60 месяцев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Ставки вознаграждения: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14% годовых </a:t>
            </a:r>
          </a:p>
          <a:p>
            <a:pPr algn="just">
              <a:spcAft>
                <a:spcPts val="450"/>
              </a:spcAft>
            </a:pPr>
            <a:r>
              <a:rPr lang="ru-RU" altLang="ru-RU" sz="1050" i="1" dirty="0">
                <a:ea typeface="Calibri" panose="020F0502020204030204" pitchFamily="34" charset="0"/>
                <a:cs typeface="Times New Roman" panose="02020603050405020304" pitchFamily="18" charset="0"/>
              </a:rPr>
              <a:t>(ГЭСВ – от 14,9%)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Цель кредитования: Инвестиции, Пополнение оборотных средств, Рефинансирование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Возможность участия в Единой программе поддержки и развития бизнеса «Дорожная карта бизнеса 2020» - субсидирование ставки и получение гарантии АО ФРП «Даму»</a:t>
            </a:r>
            <a:r>
              <a:rPr lang="kk-KZ" altLang="ru-RU" sz="105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8" descr="https://upload.wikimedia.org/wikipedia/ru/a/ad/Ebrd_log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9331" r="5305" b="13559"/>
          <a:stretch>
            <a:fillRect/>
          </a:stretch>
        </p:blipFill>
        <p:spPr bwMode="auto">
          <a:xfrm>
            <a:off x="792000" y="936000"/>
            <a:ext cx="1350169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380000" y="4860000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FA5D5D-70B5-41FC-8FA3-E851317CF455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810345" y="3939902"/>
            <a:ext cx="6857999" cy="720080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27000" rIns="54000" bIns="27000" anchor="ctr"/>
          <a:lstStyle/>
          <a:p>
            <a:pPr marL="2381">
              <a:lnSpc>
                <a:spcPct val="120000"/>
              </a:lnSpc>
              <a:defRPr/>
            </a:pPr>
            <a:r>
              <a:rPr lang="ru-RU" altLang="ru-RU" sz="1050" b="1" dirty="0">
                <a:cs typeface="Arial" pitchFamily="34" charset="0"/>
              </a:rPr>
              <a:t>Результаты поддержки женщин предпринимателей:</a:t>
            </a:r>
          </a:p>
          <a:p>
            <a:pPr marL="135731" indent="-135731">
              <a:lnSpc>
                <a:spcPct val="120000"/>
              </a:lnSpc>
              <a:buClr>
                <a:srgbClr val="3333FF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050" b="1" dirty="0">
                <a:solidFill>
                  <a:srgbClr val="0070C0"/>
                </a:solidFill>
              </a:rPr>
              <a:t>Кол-во проектов – 237 ед.</a:t>
            </a:r>
          </a:p>
          <a:p>
            <a:pPr marL="135731" indent="-135731">
              <a:lnSpc>
                <a:spcPct val="120000"/>
              </a:lnSpc>
              <a:buClr>
                <a:srgbClr val="3333FF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050" b="1" dirty="0">
                <a:solidFill>
                  <a:srgbClr val="0070C0"/>
                </a:solidFill>
              </a:rPr>
              <a:t>Сумма финансирования – 10 511 млн. тенге</a:t>
            </a:r>
          </a:p>
        </p:txBody>
      </p:sp>
    </p:spTree>
    <p:extLst>
      <p:ext uri="{BB962C8B-B14F-4D97-AF65-F5344CB8AC3E}">
        <p14:creationId xmlns:p14="http://schemas.microsoft.com/office/powerpoint/2010/main" val="19340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10345" y="223495"/>
            <a:ext cx="5238750" cy="594122"/>
          </a:xfrm>
        </p:spPr>
        <p:txBody>
          <a:bodyPr/>
          <a:lstStyle/>
          <a:p>
            <a:pPr algn="l"/>
            <a:r>
              <a:rPr lang="ru-RU" altLang="ru-RU" sz="1500" dirty="0">
                <a:cs typeface="Arial" panose="020B0604020202020204" pitchFamily="34" charset="0"/>
              </a:rPr>
              <a:t>Программа «Женщины в бизнесе» (МКО)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092" y="996801"/>
            <a:ext cx="5400000" cy="854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35000">
              <a:lnSpc>
                <a:spcPct val="150000"/>
              </a:lnSpc>
              <a:defRPr/>
            </a:pPr>
            <a:r>
              <a:rPr lang="ru-RU" sz="1050" dirty="0"/>
              <a:t>В июне 2016 года Европейский Банк Реконструкции и Развития разместил 3,8 млрд. тенге для МКО «</a:t>
            </a:r>
            <a:r>
              <a:rPr lang="en-US" sz="1050" dirty="0"/>
              <a:t>KMF</a:t>
            </a:r>
            <a:r>
              <a:rPr lang="ru-RU" sz="1050" dirty="0"/>
              <a:t>» под полную коммерческую гарантию Фонда «Даму» на поддержку женщин в бизнесе</a:t>
            </a:r>
          </a:p>
        </p:txBody>
      </p:sp>
      <p:sp>
        <p:nvSpPr>
          <p:cNvPr id="24580" name="Прямоугольник 14"/>
          <p:cNvSpPr>
            <a:spLocks noChangeArrowheads="1"/>
          </p:cNvSpPr>
          <p:nvPr/>
        </p:nvSpPr>
        <p:spPr bwMode="auto">
          <a:xfrm>
            <a:off x="767482" y="1923380"/>
            <a:ext cx="6415088" cy="15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</a:pPr>
            <a:r>
              <a:rPr lang="ru-RU" altLang="ru-RU" sz="10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условия: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Участники программы: субъекты женского предпринимательства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Сумма займа: до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8000</a:t>
            </a:r>
            <a:r>
              <a:rPr lang="en-US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МРП</a:t>
            </a: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 (около 19 млн. тенге)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Срок кредитования: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до 36 месяцев</a:t>
            </a:r>
          </a:p>
          <a:p>
            <a:pPr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 Ставки вознаграждения: </a:t>
            </a:r>
            <a:r>
              <a:rPr lang="ru-RU" altLang="ru-RU" sz="1050" b="1" dirty="0">
                <a:ea typeface="Calibri" panose="020F0502020204030204" pitchFamily="34" charset="0"/>
                <a:cs typeface="Times New Roman" panose="02020603050405020304" pitchFamily="18" charset="0"/>
              </a:rPr>
              <a:t>25-40% годовых </a:t>
            </a:r>
          </a:p>
          <a:p>
            <a:pPr algn="just">
              <a:spcAft>
                <a:spcPts val="450"/>
              </a:spcAft>
            </a:pPr>
            <a:r>
              <a:rPr lang="ru-RU" altLang="ru-RU" sz="1050" dirty="0"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кредитования: на развитие бизнеса (торговля, сервис или производство) и на сельскохозяйственные нужды </a:t>
            </a:r>
          </a:p>
        </p:txBody>
      </p:sp>
      <p:pic>
        <p:nvPicPr>
          <p:cNvPr id="24581" name="Picture 8" descr="https://upload.wikimedia.org/wikipedia/ru/a/ad/Ebrd_log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9331" r="5305" b="13559"/>
          <a:stretch>
            <a:fillRect/>
          </a:stretch>
        </p:blipFill>
        <p:spPr bwMode="auto">
          <a:xfrm>
            <a:off x="792000" y="936000"/>
            <a:ext cx="1350169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380000" y="4860000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5B8360-883E-4862-B86D-17EC602875A2}" type="slidenum">
              <a:rPr lang="ru-RU" altLang="ru-RU" sz="9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ru-RU" alt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767482" y="3518941"/>
            <a:ext cx="6803747" cy="708993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27000" rIns="54000" bIns="27000" anchor="ctr"/>
          <a:lstStyle/>
          <a:p>
            <a:pPr marL="2381">
              <a:lnSpc>
                <a:spcPct val="120000"/>
              </a:lnSpc>
              <a:defRPr/>
            </a:pPr>
            <a:r>
              <a:rPr lang="ru-RU" altLang="ru-RU" sz="1050" b="1" dirty="0">
                <a:cs typeface="Arial" pitchFamily="34" charset="0"/>
              </a:rPr>
              <a:t>Результаты поддержки женщин предпринимателей:</a:t>
            </a:r>
          </a:p>
          <a:p>
            <a:pPr marL="135731" indent="-135731">
              <a:lnSpc>
                <a:spcPct val="120000"/>
              </a:lnSpc>
              <a:buClr>
                <a:srgbClr val="3333FF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050" b="1" dirty="0">
                <a:solidFill>
                  <a:srgbClr val="0070C0"/>
                </a:solidFill>
              </a:rPr>
              <a:t>Кол-во проектов – 11 927 ед.</a:t>
            </a:r>
          </a:p>
          <a:p>
            <a:pPr marL="135731" indent="-135731">
              <a:lnSpc>
                <a:spcPct val="120000"/>
              </a:lnSpc>
              <a:buClr>
                <a:srgbClr val="3333FF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050" b="1" dirty="0">
                <a:solidFill>
                  <a:srgbClr val="0070C0"/>
                </a:solidFill>
              </a:rPr>
              <a:t>Сумма финансирования – 6 599 млн. тенге</a:t>
            </a:r>
          </a:p>
        </p:txBody>
      </p:sp>
    </p:spTree>
    <p:extLst>
      <p:ext uri="{BB962C8B-B14F-4D97-AF65-F5344CB8AC3E}">
        <p14:creationId xmlns:p14="http://schemas.microsoft.com/office/powerpoint/2010/main" val="24656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1189</Words>
  <Application>Microsoft Office PowerPoint</Application>
  <PresentationFormat>Экран (16:9)</PresentationFormat>
  <Paragraphs>199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Cambria</vt:lpstr>
      <vt:lpstr>Century Gothic</vt:lpstr>
      <vt:lpstr>Times New Roman</vt:lpstr>
      <vt:lpstr>Wingdings</vt:lpstr>
      <vt:lpstr>Тема Office</vt:lpstr>
      <vt:lpstr>Программы поддержки женского предпринимательства  в Казахстане: опыт Фонда «Даму» </vt:lpstr>
      <vt:lpstr>Основные показатели гендерной статистики</vt:lpstr>
      <vt:lpstr>Показатели гендерной статистики предпринимательства</vt:lpstr>
      <vt:lpstr>АО «Фонд развития предпринимательства «Даму»</vt:lpstr>
      <vt:lpstr>Инструменты поддержки женского предпринимательства</vt:lpstr>
      <vt:lpstr>Презентация PowerPoint</vt:lpstr>
      <vt:lpstr>Программа финансирования МСП за счет средств Азиатского Банка Развития</vt:lpstr>
      <vt:lpstr>Программа «Женщины в бизнесе»</vt:lpstr>
      <vt:lpstr>Программа «Женщины в бизнесе» (МКО)</vt:lpstr>
      <vt:lpstr>Единая программа поддержки и развития бизнеса «ДКБ 2020». Субсидирование ставки вознаграждения</vt:lpstr>
      <vt:lpstr>Единая программа поддержки и развития бизнеса «ДКБ 2020». Гарантирование кредита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Адлет Амангельдиевич Керимбеков</cp:lastModifiedBy>
  <cp:revision>106</cp:revision>
  <cp:lastPrinted>2018-01-15T09:18:57Z</cp:lastPrinted>
  <dcterms:created xsi:type="dcterms:W3CDTF">2017-09-15T07:18:06Z</dcterms:created>
  <dcterms:modified xsi:type="dcterms:W3CDTF">2019-01-16T05:00:08Z</dcterms:modified>
</cp:coreProperties>
</file>